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7FFFE962_8A25113A.xml" ContentType="application/vnd.ms-powerpoint.comments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0"/>
  </p:notesMasterIdLst>
  <p:sldIdLst>
    <p:sldId id="2147477699" r:id="rId5"/>
    <p:sldId id="2147477597" r:id="rId6"/>
    <p:sldId id="2147477859" r:id="rId7"/>
    <p:sldId id="2147477858" r:id="rId8"/>
    <p:sldId id="21474778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CE4409-DD5B-CB1B-C274-8F92D9067E01}" name="Morgan Barnes" initials="MB" userId="S::mbarnes@ctcnet.us::9c8ca97f-07c3-4e25-88a4-9ec034fa9d2e" providerId="AD"/>
  <p188:author id="{0E6A3312-090E-DF00-72FC-7004B10B0410}" name="Tim Moyer" initials="TM" userId="S::tmoyer@ctcnet.us::452971b6-fb6c-4599-9291-3c0fad39a1cb" providerId="AD"/>
  <p188:author id="{2D269ABD-AFB1-C406-87AB-C9EB944265FE}" name="Freny Cooper" initials="FC" userId="S::fcooper@ctcnet.us::03bdb53e-6174-44a1-9005-892153dc7d24" providerId="AD"/>
  <p188:author id="{2436C1CD-3FC3-CE74-32D0-1C10833500C6}" name="Bridget Flynn" initials="BF" userId="S::bflynn@ctcnet.us::33755b4f-bdd4-41c9-a164-023fcde998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01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9F2B59-EB0D-8931-50C2-C3A69B953D03}" v="19" dt="2026-04-21T18:29:19.860"/>
    <p1510:client id="{9DB5911D-BAC4-BD44-8CF2-D5F623231C0A}" v="74" dt="2026-04-21T14:43:29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omments/modernComment_7FFFE962_8A25113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589B068-CDFD-AD4C-8290-6E2E53783EDA}" authorId="{2D269ABD-AFB1-C406-87AB-C9EB944265FE}" status="resolved" created="2026-03-09T18:11:55.52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317685050" sldId="2147477858"/>
      <ac:spMk id="12" creationId="{2FC7F995-FB5B-DCF9-F016-C4954B0F5B89}"/>
      <ac:txMk cp="68" len="51">
        <ac:context len="157" hash="1328085245"/>
      </ac:txMk>
    </ac:txMkLst>
    <p188:pos x="6421118" y="4775430"/>
    <p188:replyLst>
      <p188:reply id="{FE8320D4-DD42-4D93-A24A-F1D2E08E3965}" authorId="{BECE4409-DD5B-CB1B-C274-8F92D9067E01}" created="2026-03-18T18:01:47.264">
        <p188:txBody>
          <a:bodyPr/>
          <a:lstStyle/>
          <a:p>
            <a:r>
              <a:rPr lang="en-US"/>
              <a:t>updated</a:t>
            </a:r>
          </a:p>
        </p188:txBody>
      </p188:reply>
    </p188:replyLst>
    <p188:txBody>
      <a:bodyPr/>
      <a:lstStyle/>
      <a:p>
        <a:r>
          <a:rPr lang="en-US"/>
          <a:t>Need links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78F01-DB84-654F-8397-83362A79BD8A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EF966-F8E0-014B-8F7B-AD8B8BD4A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70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" name="Google Shape;17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Helvetica Neue Medium"/>
                <a:cs typeface="Helvetica Neue Medium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ts val="1400"/>
                <a:buFontTx/>
                <a:buNone/>
                <a:tabLst/>
                <a:defRPr/>
              </a:pPr>
              <a:t>1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Helvetica Neue Medium"/>
              <a:cs typeface="Helvetica Neue Medium"/>
              <a:sym typeface="Helvetica Neue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>
          <a:extLst>
            <a:ext uri="{FF2B5EF4-FFF2-40B4-BE49-F238E27FC236}">
              <a16:creationId xmlns:a16="http://schemas.microsoft.com/office/drawing/2014/main" id="{813ABB11-0CFF-A010-1420-48685E656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1:notes">
            <a:extLst>
              <a:ext uri="{FF2B5EF4-FFF2-40B4-BE49-F238E27FC236}">
                <a16:creationId xmlns:a16="http://schemas.microsoft.com/office/drawing/2014/main" id="{D8004F51-C574-64EC-EAAC-37A44D52E3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4" name="Google Shape;324;p11:notes">
            <a:extLst>
              <a:ext uri="{FF2B5EF4-FFF2-40B4-BE49-F238E27FC236}">
                <a16:creationId xmlns:a16="http://schemas.microsoft.com/office/drawing/2014/main" id="{AD29891B-4B40-1A77-76AC-3C0DC77AC8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endParaRPr lang="en-US"/>
          </a:p>
        </p:txBody>
      </p:sp>
      <p:sp>
        <p:nvSpPr>
          <p:cNvPr id="325" name="Google Shape;325;p11:notes">
            <a:extLst>
              <a:ext uri="{FF2B5EF4-FFF2-40B4-BE49-F238E27FC236}">
                <a16:creationId xmlns:a16="http://schemas.microsoft.com/office/drawing/2014/main" id="{51DE113C-90FD-9882-1626-63D8AFC92F5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Helvetica Neue Medium"/>
                <a:cs typeface="Helvetica Neue Medium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ts val="1400"/>
                <a:buFontTx/>
                <a:buNone/>
                <a:tabLst/>
                <a:defRPr/>
              </a:pPr>
              <a:t>3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Helvetica Neue Medium"/>
              <a:cs typeface="Helvetica Neue Medium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813613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>
          <a:extLst>
            <a:ext uri="{FF2B5EF4-FFF2-40B4-BE49-F238E27FC236}">
              <a16:creationId xmlns:a16="http://schemas.microsoft.com/office/drawing/2014/main" id="{42520944-7C68-A0C7-587A-4DF647220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1:notes">
            <a:extLst>
              <a:ext uri="{FF2B5EF4-FFF2-40B4-BE49-F238E27FC236}">
                <a16:creationId xmlns:a16="http://schemas.microsoft.com/office/drawing/2014/main" id="{A61EE6BB-4180-6A85-F28E-13868B2577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4" name="Google Shape;324;p11:notes">
            <a:extLst>
              <a:ext uri="{FF2B5EF4-FFF2-40B4-BE49-F238E27FC236}">
                <a16:creationId xmlns:a16="http://schemas.microsoft.com/office/drawing/2014/main" id="{88066C7F-B360-75B5-AC8C-FA51235382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endParaRPr lang="en-US"/>
          </a:p>
        </p:txBody>
      </p:sp>
      <p:sp>
        <p:nvSpPr>
          <p:cNvPr id="325" name="Google Shape;325;p11:notes">
            <a:extLst>
              <a:ext uri="{FF2B5EF4-FFF2-40B4-BE49-F238E27FC236}">
                <a16:creationId xmlns:a16="http://schemas.microsoft.com/office/drawing/2014/main" id="{F9FE9A9B-7A4B-696F-61D5-024203790E7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Helvetica Neue Medium"/>
                <a:cs typeface="Helvetica Neue Medium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ts val="1400"/>
                <a:buFontTx/>
                <a:buNone/>
                <a:tabLst/>
                <a:defRPr/>
              </a:pPr>
              <a:t>4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Helvetica Neue Medium"/>
              <a:cs typeface="Helvetica Neue Medium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8302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>
          <a:extLst>
            <a:ext uri="{FF2B5EF4-FFF2-40B4-BE49-F238E27FC236}">
              <a16:creationId xmlns:a16="http://schemas.microsoft.com/office/drawing/2014/main" id="{C75223E0-9E5D-8028-9557-D24F6825B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1:notes">
            <a:extLst>
              <a:ext uri="{FF2B5EF4-FFF2-40B4-BE49-F238E27FC236}">
                <a16:creationId xmlns:a16="http://schemas.microsoft.com/office/drawing/2014/main" id="{3B92F6D3-796C-E1B4-B285-45EDC57947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4" name="Google Shape;324;p11:notes">
            <a:extLst>
              <a:ext uri="{FF2B5EF4-FFF2-40B4-BE49-F238E27FC236}">
                <a16:creationId xmlns:a16="http://schemas.microsoft.com/office/drawing/2014/main" id="{6B2DCBB7-3279-DEE8-3AFD-528671A69A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endParaRPr lang="en-US"/>
          </a:p>
        </p:txBody>
      </p:sp>
      <p:sp>
        <p:nvSpPr>
          <p:cNvPr id="325" name="Google Shape;325;p11:notes">
            <a:extLst>
              <a:ext uri="{FF2B5EF4-FFF2-40B4-BE49-F238E27FC236}">
                <a16:creationId xmlns:a16="http://schemas.microsoft.com/office/drawing/2014/main" id="{B4744565-472F-F4D1-06C3-6BDF9F9BD62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Helvetica Neue Medium"/>
                <a:cs typeface="Helvetica Neue Medium"/>
                <a:sym typeface="Helvetica Neue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ts val="1400"/>
                <a:buFontTx/>
                <a:buNone/>
                <a:tabLst/>
                <a:defRPr/>
              </a:pPr>
              <a:t>5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Helvetica Neue Medium"/>
              <a:cs typeface="Helvetica Neue Medium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203196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2pPr>
            <a:lvl3pPr marL="1371600" lvl="2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3pPr>
            <a:lvl4pPr marL="1828800" lvl="3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4pPr>
            <a:lvl5pPr marL="2286000" lvl="4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5pPr>
            <a:lvl6pPr marL="2743200" lvl="5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6pPr>
            <a:lvl7pPr marL="3200400" lvl="6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7pPr>
            <a:lvl8pPr marL="3657600" lvl="7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8pPr>
            <a:lvl9pPr marL="4114800" lvl="8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dt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ft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sldNum" idx="12"/>
          </p:nvPr>
        </p:nvSpPr>
        <p:spPr>
          <a:xfrm>
            <a:off x="8763926" y="5876413"/>
            <a:ext cx="292608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21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104" name="Google Shape;104;p16"/>
          <p:cNvSpPr txBox="1"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800"/>
              <a:buFont typeface="Century Gothic"/>
              <a:buNone/>
              <a:defRPr sz="8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subTitle" idx="1"/>
          </p:nvPr>
        </p:nvSpPr>
        <p:spPr>
          <a:xfrm>
            <a:off x="667513" y="4206876"/>
            <a:ext cx="9228201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800"/>
              <a:buNone/>
              <a:defRPr sz="2800"/>
            </a:lvl2pPr>
            <a:lvl3pPr lvl="2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400"/>
              <a:buNone/>
              <a:defRPr sz="2400"/>
            </a:lvl3pPr>
            <a:lvl4pPr lvl="3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4pPr>
            <a:lvl5pPr lvl="4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5pPr>
            <a:lvl6pPr lvl="5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6pPr>
            <a:lvl7pPr lvl="6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7pPr>
            <a:lvl8pPr lvl="7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8pPr>
            <a:lvl9pPr lvl="8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dt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ft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sldNum" idx="12"/>
          </p:nvPr>
        </p:nvSpPr>
        <p:spPr>
          <a:xfrm>
            <a:off x="8763926" y="5876413"/>
            <a:ext cx="292608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9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 preserve="1">
  <p:cSld name="Comparison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200"/>
              <a:buNone/>
              <a:defRPr sz="2200" b="0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2"/>
          </p:nvPr>
        </p:nvSpPr>
        <p:spPr>
          <a:xfrm>
            <a:off x="676656" y="2753084"/>
            <a:ext cx="466344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400"/>
              <a:buChar char=" "/>
              <a:defRPr sz="2400"/>
            </a:lvl1pPr>
            <a:lvl2pPr marL="914400" lvl="1" indent="-355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Char char=" "/>
              <a:defRPr sz="2000"/>
            </a:lvl2pPr>
            <a:lvl3pPr marL="1371600" lvl="2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 sz="1800"/>
            </a:lvl3pPr>
            <a:lvl4pPr marL="1828800" lvl="3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4pPr>
            <a:lvl5pPr marL="2286000" lvl="4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5pPr>
            <a:lvl6pPr marL="2743200" lvl="5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6pPr>
            <a:lvl7pPr marL="3200400" lvl="6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7pPr>
            <a:lvl8pPr marL="3657600" lvl="7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8pPr>
            <a:lvl9pPr marL="4114800" lvl="8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9pPr>
          </a:lstStyle>
          <a:p>
            <a:endParaRPr/>
          </a:p>
        </p:txBody>
      </p:sp>
      <p:sp>
        <p:nvSpPr>
          <p:cNvPr id="120" name="Google Shape;120;p18"/>
          <p:cNvSpPr txBox="1">
            <a:spLocks noGrp="1"/>
          </p:cNvSpPr>
          <p:nvPr>
            <p:ph type="body" idx="3"/>
          </p:nvPr>
        </p:nvSpPr>
        <p:spPr>
          <a:xfrm>
            <a:off x="6007608" y="2038435"/>
            <a:ext cx="4663440" cy="722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200"/>
              <a:buNone/>
              <a:defRPr sz="2200" b="0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4"/>
          </p:nvPr>
        </p:nvSpPr>
        <p:spPr>
          <a:xfrm>
            <a:off x="6007608" y="2750990"/>
            <a:ext cx="466344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400"/>
              <a:buChar char=" "/>
              <a:defRPr sz="2400"/>
            </a:lvl1pPr>
            <a:lvl2pPr marL="914400" lvl="1" indent="-355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Char char=" "/>
              <a:defRPr sz="2000"/>
            </a:lvl2pPr>
            <a:lvl3pPr marL="1371600" lvl="2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 sz="1800"/>
            </a:lvl3pPr>
            <a:lvl4pPr marL="1828800" lvl="3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4pPr>
            <a:lvl5pPr marL="2286000" lvl="4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5pPr>
            <a:lvl6pPr marL="2743200" lvl="5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6pPr>
            <a:lvl7pPr marL="3200400" lvl="6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7pPr>
            <a:lvl8pPr marL="3657600" lvl="7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8pPr>
            <a:lvl9pPr marL="4114800" lvl="8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9pPr>
          </a:lstStyle>
          <a:p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dt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8"/>
          <p:cNvSpPr txBox="1">
            <a:spLocks noGrp="1"/>
          </p:cNvSpPr>
          <p:nvPr>
            <p:ph type="ft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sldNum" idx="12"/>
          </p:nvPr>
        </p:nvSpPr>
        <p:spPr>
          <a:xfrm>
            <a:off x="8763926" y="5876413"/>
            <a:ext cx="292608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85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 preserve="1">
  <p:cSld name="Content with Caption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136" name="Google Shape;136;p21"/>
          <p:cNvSpPr txBox="1"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entury Gothic"/>
              <a:buNone/>
              <a:defRPr sz="40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body" idx="1"/>
          </p:nvPr>
        </p:nvSpPr>
        <p:spPr>
          <a:xfrm>
            <a:off x="762000" y="762000"/>
            <a:ext cx="6096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3200"/>
              <a:buChar char=" "/>
              <a:defRPr sz="3200"/>
            </a:lvl1pPr>
            <a:lvl2pPr marL="914400" lvl="1" indent="-4064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800"/>
              <a:buChar char=" "/>
              <a:defRPr sz="2800"/>
            </a:lvl2pPr>
            <a:lvl3pPr marL="1371600" lvl="2" indent="-3810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400"/>
              <a:buChar char=" "/>
              <a:defRPr sz="2400"/>
            </a:lvl3pPr>
            <a:lvl4pPr marL="1828800" lvl="3" indent="-355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Char char=" "/>
              <a:defRPr sz="2000"/>
            </a:lvl4pPr>
            <a:lvl5pPr marL="2286000" lvl="4" indent="-355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Char char=" "/>
              <a:defRPr sz="2000"/>
            </a:lvl5pPr>
            <a:lvl6pPr marL="2743200" lvl="5" indent="-355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Char char=" "/>
              <a:defRPr sz="2000"/>
            </a:lvl6pPr>
            <a:lvl7pPr marL="3200400" lvl="6" indent="-355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Char char=" "/>
              <a:defRPr sz="2000"/>
            </a:lvl7pPr>
            <a:lvl8pPr marL="3657600" lvl="7" indent="-355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Char char=" "/>
              <a:defRPr sz="2000"/>
            </a:lvl8pPr>
            <a:lvl9pPr marL="4114800" lvl="8" indent="-355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Char char=" "/>
              <a:defRPr sz="2000"/>
            </a:lvl9pPr>
          </a:lstStyle>
          <a:p>
            <a:endParaRPr/>
          </a:p>
        </p:txBody>
      </p:sp>
      <p:sp>
        <p:nvSpPr>
          <p:cNvPr id="138" name="Google Shape;138;p21"/>
          <p:cNvSpPr txBox="1">
            <a:spLocks noGrp="1"/>
          </p:cNvSpPr>
          <p:nvPr>
            <p:ph type="body" idx="2"/>
          </p:nvPr>
        </p:nvSpPr>
        <p:spPr>
          <a:xfrm>
            <a:off x="8275982" y="2511813"/>
            <a:ext cx="3398520" cy="312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entury Gothic"/>
              <a:buNone/>
              <a:defRPr sz="1800">
                <a:solidFill>
                  <a:srgbClr val="262626"/>
                </a:solidFill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dt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1"/>
          <p:cNvSpPr txBox="1">
            <a:spLocks noGrp="1"/>
          </p:cNvSpPr>
          <p:nvPr>
            <p:ph type="ft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1"/>
          <p:cNvSpPr txBox="1">
            <a:spLocks noGrp="1"/>
          </p:cNvSpPr>
          <p:nvPr>
            <p:ph type="sldNum" idx="12"/>
          </p:nvPr>
        </p:nvSpPr>
        <p:spPr>
          <a:xfrm>
            <a:off x="8763926" y="5876413"/>
            <a:ext cx="292608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8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 preserve="1">
  <p:cSld name="Title and Vertical 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1"/>
          </p:nvPr>
        </p:nvSpPr>
        <p:spPr>
          <a:xfrm rot="5400000">
            <a:off x="4170427" y="-1482090"/>
            <a:ext cx="3766185" cy="1075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2pPr>
            <a:lvl3pPr marL="1371600" lvl="2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3pPr>
            <a:lvl4pPr marL="1828800" lvl="3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4pPr>
            <a:lvl5pPr marL="2286000" lvl="4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5pPr>
            <a:lvl6pPr marL="2743200" lvl="5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6pPr>
            <a:lvl7pPr marL="3200400" lvl="6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7pPr>
            <a:lvl8pPr marL="3657600" lvl="7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8pPr>
            <a:lvl9pPr marL="4114800" lvl="8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dt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ft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3"/>
          <p:cNvSpPr txBox="1">
            <a:spLocks noGrp="1"/>
          </p:cNvSpPr>
          <p:nvPr>
            <p:ph type="sldNum" idx="12"/>
          </p:nvPr>
        </p:nvSpPr>
        <p:spPr>
          <a:xfrm>
            <a:off x="8763926" y="5876413"/>
            <a:ext cx="292608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19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 preserve="1">
  <p:cSld name="Vertical Title and Tex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>
            <a:spLocks noGrp="1"/>
          </p:cNvSpPr>
          <p:nvPr>
            <p:ph type="title"/>
          </p:nvPr>
        </p:nvSpPr>
        <p:spPr>
          <a:xfrm rot="5400000">
            <a:off x="7658100" y="1781175"/>
            <a:ext cx="48006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4"/>
          <p:cNvSpPr txBox="1">
            <a:spLocks noGrp="1"/>
          </p:cNvSpPr>
          <p:nvPr>
            <p:ph type="body" idx="1"/>
          </p:nvPr>
        </p:nvSpPr>
        <p:spPr>
          <a:xfrm rot="5400000">
            <a:off x="1938338" y="-452437"/>
            <a:ext cx="5400675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2pPr>
            <a:lvl3pPr marL="1371600" lvl="2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3pPr>
            <a:lvl4pPr marL="1828800" lvl="3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4pPr>
            <a:lvl5pPr marL="2286000" lvl="4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5pPr>
            <a:lvl6pPr marL="2743200" lvl="5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6pPr>
            <a:lvl7pPr marL="3200400" lvl="6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7pPr>
            <a:lvl8pPr marL="3657600" lvl="7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8pPr>
            <a:lvl9pPr marL="4114800" lvl="8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9pPr>
          </a:lstStyle>
          <a:p>
            <a:endParaRPr/>
          </a:p>
        </p:txBody>
      </p:sp>
      <p:sp>
        <p:nvSpPr>
          <p:cNvPr id="158" name="Google Shape;158;p24"/>
          <p:cNvSpPr txBox="1">
            <a:spLocks noGrp="1"/>
          </p:cNvSpPr>
          <p:nvPr>
            <p:ph type="dt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24"/>
          <p:cNvSpPr txBox="1">
            <a:spLocks noGrp="1"/>
          </p:cNvSpPr>
          <p:nvPr>
            <p:ph type="ft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4"/>
          <p:cNvSpPr txBox="1">
            <a:spLocks noGrp="1"/>
          </p:cNvSpPr>
          <p:nvPr>
            <p:ph type="sldNum" idx="12"/>
          </p:nvPr>
        </p:nvSpPr>
        <p:spPr>
          <a:xfrm>
            <a:off x="8763926" y="5876413"/>
            <a:ext cx="292608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08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entury Gothic"/>
              <a:buNone/>
              <a:defRPr sz="54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Char char=" "/>
              <a:defRPr sz="24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Char char=" "/>
              <a:defRPr sz="24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Arial"/>
              <a:buChar char=" "/>
              <a:defRPr sz="2000" b="0" i="1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dt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ft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ldNum" idx="12"/>
          </p:nvPr>
        </p:nvSpPr>
        <p:spPr>
          <a:xfrm>
            <a:off x="8763926" y="5876413"/>
            <a:ext cx="292608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300" b="0" i="0" u="none" strike="noStrike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1170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broadbandusa.ntia.gov/sites/default/files/2026-01/DOC_NTIA_Sample_ESAPTT_Project_Maps_and_Descriptions_01_26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roadbandusa.ntia.gov/sites/default/files/2025-07/NEPA_for_BEAD_FAQs_v2.pdf" TargetMode="External"/><Relationship Id="rId5" Type="http://schemas.openxmlformats.org/officeDocument/2006/relationships/hyperlink" Target="https://www.arcgis.com/apps/instant/portfolio/index.html?appid=c7906b72e14045bf9fa6fe9addd469a0" TargetMode="External"/><Relationship Id="rId4" Type="http://schemas.openxmlformats.org/officeDocument/2006/relationships/hyperlink" Target="https://broadband.wyomingbusiness.org/bead/bead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broadbandusa.ntia.gov/sites/default/files/2022-05/BEAD%20NOFO.pdf" TargetMode="External"/><Relationship Id="rId13" Type="http://schemas.openxmlformats.org/officeDocument/2006/relationships/hyperlink" Target="https://broadband.wyomingbusiness.org/wp-content/uploads/2026/02/BEAD-Final-Proposal-Materials.zip" TargetMode="External"/><Relationship Id="rId3" Type="http://schemas.microsoft.com/office/2018/10/relationships/comments" Target="../comments/modernComment_7FFFE962_8A25113A.xml"/><Relationship Id="rId7" Type="http://schemas.openxmlformats.org/officeDocument/2006/relationships/hyperlink" Target="https://www.ntia.gov/sites/default/files/2025-06/bead-restructuring-policy-notice.pdf" TargetMode="External"/><Relationship Id="rId12" Type="http://schemas.openxmlformats.org/officeDocument/2006/relationships/hyperlink" Target="https://broadband.wyomingbusiness.org/bea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roadbandusa.ntia.gov/sites/default/files/2024-05/BEAD_IPFR_GTC_04_2024.pdf" TargetMode="External"/><Relationship Id="rId11" Type="http://schemas.openxmlformats.org/officeDocument/2006/relationships/hyperlink" Target="https://broadbandusa.ntia.gov/funding-programs/broadband-equity-access-and-deployment-bead-program" TargetMode="External"/><Relationship Id="rId5" Type="http://schemas.openxmlformats.org/officeDocument/2006/relationships/hyperlink" Target="https://www.ecfr.gov/current/title-2/subtitle-A/chapter-II/part-200" TargetMode="External"/><Relationship Id="rId10" Type="http://schemas.openxmlformats.org/officeDocument/2006/relationships/hyperlink" Target="https://broadbandusa.ntia.gov/sites/default/files/2025-08/BEAD_FAQs_v14.pdf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s://broadbandusa.ntia.gov/sites/default/files/2025-09/Performance_Measures_Policy_Notice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had.bolling@wyo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7"/>
          <p:cNvSpPr/>
          <p:nvPr/>
        </p:nvSpPr>
        <p:spPr>
          <a:xfrm>
            <a:off x="7777" y="1"/>
            <a:ext cx="11909569" cy="6194501"/>
          </a:xfrm>
          <a:prstGeom prst="rect">
            <a:avLst/>
          </a:prstGeom>
          <a:solidFill>
            <a:srgbClr val="4170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defRPr/>
            </a:pP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9" name="Google Shape;17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24052" y="500684"/>
            <a:ext cx="1943896" cy="113611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7"/>
          <p:cNvSpPr/>
          <p:nvPr/>
        </p:nvSpPr>
        <p:spPr>
          <a:xfrm>
            <a:off x="188443" y="2445550"/>
            <a:ext cx="11815114" cy="2458200"/>
          </a:xfrm>
          <a:prstGeom prst="rect">
            <a:avLst/>
          </a:prstGeom>
          <a:solidFill>
            <a:srgbClr val="234C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defRPr/>
            </a:pPr>
            <a:r>
              <a:rPr lang="en-US" sz="7350">
                <a:solidFill>
                  <a:srgbClr val="FFFFFF"/>
                </a:solidFill>
                <a:latin typeface="Bebas Neue"/>
                <a:ea typeface="Helvetica Neue"/>
                <a:cs typeface="Helvetica Neue"/>
                <a:sym typeface="Helvetica Neue"/>
              </a:rPr>
              <a:t>Environmental and Historic preservation (EHP) Q&amp;A</a:t>
            </a:r>
          </a:p>
        </p:txBody>
      </p:sp>
      <p:sp>
        <p:nvSpPr>
          <p:cNvPr id="181" name="Google Shape;181;p27"/>
          <p:cNvSpPr/>
          <p:nvPr/>
        </p:nvSpPr>
        <p:spPr>
          <a:xfrm>
            <a:off x="188443" y="2251900"/>
            <a:ext cx="11821800" cy="2845500"/>
          </a:xfrm>
          <a:prstGeom prst="rect">
            <a:avLst/>
          </a:prstGeom>
          <a:noFill/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defRPr/>
            </a:pP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7"/>
          <p:cNvSpPr/>
          <p:nvPr/>
        </p:nvSpPr>
        <p:spPr>
          <a:xfrm>
            <a:off x="2943648" y="5712506"/>
            <a:ext cx="6304704" cy="735647"/>
          </a:xfrm>
          <a:prstGeom prst="roundRect">
            <a:avLst>
              <a:gd name="adj" fmla="val 22840"/>
            </a:avLst>
          </a:prstGeom>
          <a:solidFill>
            <a:schemeClr val="lt1"/>
          </a:solidFill>
          <a:ln>
            <a:noFill/>
          </a:ln>
          <a:effectLst>
            <a:outerShdw blurRad="381000" algn="ctr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00000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April 21,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5E700-F2C6-406A-FCCA-DEA5AEB63A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9986" y="1561042"/>
            <a:ext cx="10238139" cy="1011679"/>
          </a:xfrm>
        </p:spPr>
        <p:txBody>
          <a:bodyPr/>
          <a:lstStyle/>
          <a:p>
            <a:r>
              <a:rPr lang="en-US" sz="4400" b="1">
                <a:latin typeface="Gotham Bold" pitchFamily="50" charset="0"/>
                <a:cs typeface="Gotham Bold" pitchFamily="50" charset="0"/>
              </a:rPr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9C707-19D5-07B5-FC23-A36B39A0F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9986" y="2838451"/>
            <a:ext cx="9228201" cy="3469044"/>
          </a:xfrm>
        </p:spPr>
        <p:txBody>
          <a:bodyPr>
            <a:normAutofit/>
          </a:bodyPr>
          <a:lstStyle/>
          <a:p>
            <a:pPr marL="1092200" lvl="1" algn="l">
              <a:lnSpc>
                <a:spcPct val="100000"/>
              </a:lnSpc>
              <a:spcBef>
                <a:spcPts val="300"/>
              </a:spcBef>
              <a:buClr>
                <a:schemeClr val="bg1"/>
              </a:buClr>
              <a:buFont typeface="Arial"/>
              <a:buChar char="•"/>
            </a:pPr>
            <a:r>
              <a:rPr lang="en-US" sz="240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Review of EHP Questionnaire and EHP Checklist</a:t>
            </a:r>
          </a:p>
          <a:p>
            <a:pPr marL="1092200" lvl="1" algn="l">
              <a:lnSpc>
                <a:spcPct val="150000"/>
              </a:lnSpc>
              <a:spcBef>
                <a:spcPts val="300"/>
              </a:spcBef>
              <a:buClr>
                <a:schemeClr val="bg1"/>
              </a:buClr>
              <a:buFont typeface="Arial"/>
              <a:buChar char="•"/>
            </a:pPr>
            <a:r>
              <a:rPr lang="en-US" sz="240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Review of project description</a:t>
            </a:r>
          </a:p>
          <a:p>
            <a:pPr marL="1092200" lvl="1" algn="l">
              <a:lnSpc>
                <a:spcPct val="150000"/>
              </a:lnSpc>
              <a:spcBef>
                <a:spcPts val="300"/>
              </a:spcBef>
              <a:buClr>
                <a:schemeClr val="bg1"/>
              </a:buClr>
              <a:buFont typeface="Arial"/>
              <a:buChar char="•"/>
            </a:pPr>
            <a:r>
              <a:rPr lang="en-US" sz="240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Questions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A38BD8C-3D38-EEF1-090D-4D66AE444FDC}"/>
              </a:ext>
            </a:extLst>
          </p:cNvPr>
          <p:cNvCxnSpPr>
            <a:cxnSpLocks/>
          </p:cNvCxnSpPr>
          <p:nvPr/>
        </p:nvCxnSpPr>
        <p:spPr>
          <a:xfrm>
            <a:off x="1399373" y="2655347"/>
            <a:ext cx="2375234" cy="0"/>
          </a:xfrm>
          <a:prstGeom prst="line">
            <a:avLst/>
          </a:prstGeom>
          <a:ln w="57150">
            <a:solidFill>
              <a:srgbClr val="FAC0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46B47F-9EC7-5182-2648-D61789CA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3455" y="6589834"/>
            <a:ext cx="382493" cy="181909"/>
          </a:xfrm>
        </p:spPr>
        <p:txBody>
          <a:bodyPr/>
          <a:lstStyle/>
          <a:p>
            <a:pPr>
              <a:buClr>
                <a:srgbClr val="000000"/>
              </a:buClr>
              <a:defRPr/>
            </a:pPr>
            <a:fld id="{2116183F-75B3-45E6-9DB4-FA4EB6AEDA4B}" type="slidenum">
              <a:rPr lang="en-US" sz="1400" kern="0">
                <a:latin typeface="Bebas Neue" panose="020B0606020202050201" pitchFamily="34" charset="0"/>
              </a:rPr>
              <a:pPr>
                <a:buClr>
                  <a:srgbClr val="000000"/>
                </a:buClr>
                <a:defRPr/>
              </a:pPr>
              <a:t>2</a:t>
            </a:fld>
            <a:endParaRPr lang="en-US" sz="1400" kern="0">
              <a:latin typeface="Bebas Neue" panose="020B060602020205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>
          <a:extLst>
            <a:ext uri="{FF2B5EF4-FFF2-40B4-BE49-F238E27FC236}">
              <a16:creationId xmlns:a16="http://schemas.microsoft.com/office/drawing/2014/main" id="{0A9CA4D1-7D09-EDDC-10C0-27EC3E839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7">
            <a:extLst>
              <a:ext uri="{FF2B5EF4-FFF2-40B4-BE49-F238E27FC236}">
                <a16:creationId xmlns:a16="http://schemas.microsoft.com/office/drawing/2014/main" id="{A578E644-5C00-70A5-81DD-7B9D240E5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1592400"/>
          </a:xfrm>
          <a:prstGeom prst="rect">
            <a:avLst/>
          </a:prstGeom>
          <a:solidFill>
            <a:srgbClr val="4170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Gotham Bold" pitchFamily="50" charset="0"/>
              <a:ea typeface="Helvetica Neue"/>
              <a:cs typeface="Gotham Bold" pitchFamily="50" charset="0"/>
              <a:sym typeface="Helvetica Neue"/>
            </a:endParaRPr>
          </a:p>
        </p:txBody>
      </p:sp>
      <p:pic>
        <p:nvPicPr>
          <p:cNvPr id="328" name="Google Shape;328;p37">
            <a:extLst>
              <a:ext uri="{FF2B5EF4-FFF2-40B4-BE49-F238E27FC236}">
                <a16:creationId xmlns:a16="http://schemas.microsoft.com/office/drawing/2014/main" id="{9EA0F7D3-4053-9210-A1E9-76829AA02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7383" y="177597"/>
            <a:ext cx="1048613" cy="5813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4D7B79F-4EF0-ADDF-E04A-44DA38D62AF9}"/>
              </a:ext>
            </a:extLst>
          </p:cNvPr>
          <p:cNvSpPr txBox="1"/>
          <p:nvPr/>
        </p:nvSpPr>
        <p:spPr>
          <a:xfrm>
            <a:off x="290802" y="363343"/>
            <a:ext cx="10281036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4400">
                <a:solidFill>
                  <a:srgbClr val="FFFFFF"/>
                </a:solidFill>
                <a:latin typeface="Bebas Neue"/>
                <a:ea typeface="Helvetica Neue"/>
                <a:cs typeface="Helvetica Neue"/>
                <a:sym typeface="Helvetica Neue"/>
              </a:rPr>
              <a:t>EHP Resources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EAE5499-A3F3-2AE6-63D2-381AC8C8C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3455" y="6589834"/>
            <a:ext cx="382493" cy="181909"/>
          </a:xfrm>
        </p:spPr>
        <p:txBody>
          <a:bodyPr/>
          <a:lstStyle/>
          <a:p>
            <a:pPr>
              <a:buClr>
                <a:srgbClr val="000000"/>
              </a:buClr>
              <a:defRPr/>
            </a:pPr>
            <a:fld id="{2116183F-75B3-45E6-9DB4-FA4EB6AEDA4B}" type="slidenum">
              <a:rPr lang="en-US" sz="1400" kern="0">
                <a:solidFill>
                  <a:srgbClr val="417074"/>
                </a:solidFill>
                <a:latin typeface="Bebas Neue" panose="020B0606020202050201" pitchFamily="34" charset="0"/>
              </a:rPr>
              <a:pPr>
                <a:buClr>
                  <a:srgbClr val="000000"/>
                </a:buClr>
                <a:defRPr/>
              </a:pPr>
              <a:t>3</a:t>
            </a:fld>
            <a:endParaRPr lang="en-US" sz="1400" kern="0">
              <a:solidFill>
                <a:srgbClr val="417074"/>
              </a:solidFill>
              <a:latin typeface="Bebas Neue" panose="020B0606020202050201" pitchFamily="34" charset="0"/>
            </a:endParaRP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9749D2E3-C4F6-4160-FE54-5FDDC2CEBA4A}"/>
              </a:ext>
            </a:extLst>
          </p:cNvPr>
          <p:cNvSpPr txBox="1">
            <a:spLocks/>
          </p:cNvSpPr>
          <p:nvPr/>
        </p:nvSpPr>
        <p:spPr>
          <a:xfrm>
            <a:off x="1198881" y="2130866"/>
            <a:ext cx="9498148" cy="2596268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kern="0">
                <a:solidFill>
                  <a:srgbClr val="0070C0"/>
                </a:solidFill>
                <a:latin typeface="Gotham Bold"/>
                <a:cs typeface="Gotham Bold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EHP Questionnaire</a:t>
            </a:r>
            <a:endParaRPr lang="en-US" sz="1600" b="1" kern="0">
              <a:solidFill>
                <a:srgbClr val="0070C0"/>
              </a:solidFill>
              <a:latin typeface="Gotham Bold" pitchFamily="2" charset="0"/>
              <a:cs typeface="Gotham Bold" pitchFamily="2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kern="0">
                <a:solidFill>
                  <a:srgbClr val="0070C0"/>
                </a:solidFill>
                <a:latin typeface="Gotham Bold"/>
                <a:cs typeface="Gotham Bold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EHP Checklist</a:t>
            </a:r>
            <a:endParaRPr lang="en-US" sz="1600" b="1" kern="0">
              <a:solidFill>
                <a:srgbClr val="0070C0"/>
              </a:solidFill>
              <a:latin typeface="Gotham Bold" pitchFamily="2" charset="0"/>
              <a:cs typeface="Gotham Bold" pitchFamily="2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kern="0">
                <a:solidFill>
                  <a:srgbClr val="0070C0"/>
                </a:solidFill>
                <a:latin typeface="Gotham Bold"/>
                <a:cs typeface="Gotham Bold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NTIA Permitting and Environmental Information Application</a:t>
            </a:r>
            <a:endParaRPr lang="en-US" sz="1600" b="1" kern="0">
              <a:solidFill>
                <a:srgbClr val="0070C0"/>
              </a:solidFill>
              <a:latin typeface="Gotham Bold" pitchFamily="2" charset="0"/>
              <a:cs typeface="Gotham Bold" pitchFamily="2" charset="0"/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kern="0">
                <a:solidFill>
                  <a:srgbClr val="0169B4"/>
                </a:solidFill>
                <a:latin typeface="Gotham Bold"/>
                <a:cs typeface="Gotham Bold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NEPA for BEAD Frequently Asked Questions</a:t>
            </a:r>
          </a:p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kern="0">
                <a:solidFill>
                  <a:srgbClr val="0169B4"/>
                </a:solidFill>
                <a:latin typeface="Gotham Bold"/>
                <a:cs typeface="Gotham Bold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Sample Project Descriptions and Maps for BEAD Environmental and Historic Preservation (EHP) Review</a:t>
            </a:r>
          </a:p>
          <a:p>
            <a:pPr marL="285750" indent="-285750" defTabSz="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600" b="1" kern="0">
              <a:solidFill>
                <a:srgbClr val="0070C0"/>
              </a:solidFill>
              <a:latin typeface="Gotham Bold" pitchFamily="2" charset="0"/>
              <a:cs typeface="Gotham 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167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>
          <a:extLst>
            <a:ext uri="{FF2B5EF4-FFF2-40B4-BE49-F238E27FC236}">
              <a16:creationId xmlns:a16="http://schemas.microsoft.com/office/drawing/2014/main" id="{5FC56BFA-B13F-482A-EF63-BA4FE5FDB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7">
            <a:extLst>
              <a:ext uri="{FF2B5EF4-FFF2-40B4-BE49-F238E27FC236}">
                <a16:creationId xmlns:a16="http://schemas.microsoft.com/office/drawing/2014/main" id="{38E58A50-213C-3CF5-EE24-378AE0598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1592400"/>
          </a:xfrm>
          <a:prstGeom prst="rect">
            <a:avLst/>
          </a:prstGeom>
          <a:solidFill>
            <a:srgbClr val="4170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Gotham Bold" pitchFamily="50" charset="0"/>
              <a:ea typeface="Helvetica Neue"/>
              <a:cs typeface="Gotham Bold" pitchFamily="50" charset="0"/>
              <a:sym typeface="Helvetica Neue"/>
            </a:endParaRPr>
          </a:p>
        </p:txBody>
      </p:sp>
      <p:pic>
        <p:nvPicPr>
          <p:cNvPr id="328" name="Google Shape;328;p37">
            <a:extLst>
              <a:ext uri="{FF2B5EF4-FFF2-40B4-BE49-F238E27FC236}">
                <a16:creationId xmlns:a16="http://schemas.microsoft.com/office/drawing/2014/main" id="{ACE2AB0A-A4C3-F086-4F50-0240190F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817383" y="177597"/>
            <a:ext cx="1048613" cy="5813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CC0D132-392C-33B0-99BE-FD8361B7F18C}"/>
              </a:ext>
            </a:extLst>
          </p:cNvPr>
          <p:cNvSpPr txBox="1"/>
          <p:nvPr/>
        </p:nvSpPr>
        <p:spPr>
          <a:xfrm>
            <a:off x="290802" y="363343"/>
            <a:ext cx="10281036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4400">
                <a:solidFill>
                  <a:srgbClr val="FFFFFF"/>
                </a:solidFill>
                <a:latin typeface="Bebas Neue"/>
                <a:ea typeface="Helvetica Neue"/>
                <a:cs typeface="Helvetica Neue"/>
                <a:sym typeface="Helvetica Neue"/>
              </a:rPr>
              <a:t>Compliance documents and Resources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7BDC07-36C7-FCF7-19A5-9CF12AE01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3455" y="6589834"/>
            <a:ext cx="382493" cy="181909"/>
          </a:xfrm>
        </p:spPr>
        <p:txBody>
          <a:bodyPr/>
          <a:lstStyle/>
          <a:p>
            <a:pPr>
              <a:buClr>
                <a:srgbClr val="000000"/>
              </a:buClr>
              <a:defRPr/>
            </a:pPr>
            <a:fld id="{2116183F-75B3-45E6-9DB4-FA4EB6AEDA4B}" type="slidenum">
              <a:rPr lang="en-US" sz="1400" kern="0">
                <a:solidFill>
                  <a:srgbClr val="417074"/>
                </a:solidFill>
                <a:latin typeface="Bebas Neue" panose="020B0606020202050201" pitchFamily="34" charset="0"/>
              </a:rPr>
              <a:pPr>
                <a:buClr>
                  <a:srgbClr val="000000"/>
                </a:buClr>
                <a:defRPr/>
              </a:pPr>
              <a:t>4</a:t>
            </a:fld>
            <a:endParaRPr lang="en-US" sz="1400" kern="0">
              <a:solidFill>
                <a:srgbClr val="417074"/>
              </a:solidFill>
              <a:latin typeface="Bebas Neue" panose="020B0606020202050201" pitchFamily="34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F98C25AA-169D-8A9A-A6A6-E3E246BA06B3}"/>
              </a:ext>
            </a:extLst>
          </p:cNvPr>
          <p:cNvSpPr txBox="1">
            <a:spLocks/>
          </p:cNvSpPr>
          <p:nvPr/>
        </p:nvSpPr>
        <p:spPr>
          <a:xfrm>
            <a:off x="1166544" y="2097983"/>
            <a:ext cx="4797376" cy="4245344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defTabSz="412750">
              <a:spcBef>
                <a:spcPts val="1000"/>
              </a:spcBef>
              <a:buClrTx/>
              <a:buSzPct val="125000"/>
              <a:defRPr/>
            </a:pPr>
            <a:r>
              <a:rPr lang="en-US" sz="2000" b="1" kern="0">
                <a:solidFill>
                  <a:srgbClr val="212121"/>
                </a:solidFill>
                <a:latin typeface="Gotham Bold" pitchFamily="2" charset="0"/>
                <a:ea typeface="Helvetica Neue" panose="02000503000000020004" pitchFamily="2" charset="0"/>
                <a:cs typeface="Gotham Bold" pitchFamily="2" charset="0"/>
                <a:sym typeface="Helvetica Neue"/>
              </a:rPr>
              <a:t>For in-depth information on the BEAD program, please consult the following documents:</a:t>
            </a:r>
            <a:endParaRPr lang="en-US" sz="100" b="1" kern="0">
              <a:solidFill>
                <a:srgbClr val="212121"/>
              </a:solidFill>
              <a:latin typeface="Gotham Bold" pitchFamily="2" charset="0"/>
              <a:ea typeface="Helvetica Neue" panose="02000503000000020004" pitchFamily="2" charset="0"/>
              <a:cs typeface="Gotham Bold" pitchFamily="2" charset="0"/>
              <a:sym typeface="Helvetica Neue"/>
            </a:endParaRPr>
          </a:p>
          <a:p>
            <a:pPr defTabSz="412750">
              <a:spcBef>
                <a:spcPts val="1000"/>
              </a:spcBef>
              <a:buClrTx/>
              <a:buSzPct val="125000"/>
              <a:defRPr/>
            </a:pPr>
            <a:endParaRPr lang="en-US" sz="2000" b="1" kern="0">
              <a:solidFill>
                <a:srgbClr val="212121"/>
              </a:solidFill>
              <a:latin typeface="Gotham Bold" pitchFamily="2" charset="0"/>
              <a:ea typeface="Helvetica Neue" panose="02000503000000020004" pitchFamily="2" charset="0"/>
              <a:cs typeface="Gotham Bold" pitchFamily="2" charset="0"/>
              <a:sym typeface="Helvetica Neue"/>
            </a:endParaRPr>
          </a:p>
          <a:p>
            <a:pPr marL="228600" indent="-228600" defTabSz="412750">
              <a:buClrTx/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b="1" kern="0">
                <a:solidFill>
                  <a:srgbClr val="0070C0"/>
                </a:solidFill>
                <a:latin typeface="Gotham Bold" pitchFamily="2" charset="0"/>
                <a:ea typeface="Helvetica Neue" panose="02000503000000020004" pitchFamily="2" charset="0"/>
                <a:cs typeface="Gotham Bold" pitchFamily="2" charset="0"/>
                <a:sym typeface="Helvetica Neu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 CFR § 200 Uniform Guidance</a:t>
            </a:r>
            <a:endParaRPr lang="en-US" sz="1400" b="1" kern="0">
              <a:solidFill>
                <a:srgbClr val="0070C0"/>
              </a:solidFill>
              <a:latin typeface="Gotham Bold" pitchFamily="2" charset="0"/>
              <a:ea typeface="Helvetica Neue" panose="02000503000000020004" pitchFamily="2" charset="0"/>
              <a:cs typeface="Gotham Bold" pitchFamily="2" charset="0"/>
              <a:sym typeface="Helvetica Neue"/>
            </a:endParaRPr>
          </a:p>
          <a:p>
            <a:pPr marL="228600" indent="-228600" defTabSz="412750">
              <a:spcBef>
                <a:spcPts val="1000"/>
              </a:spcBef>
              <a:buClrTx/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b="1" kern="0">
                <a:solidFill>
                  <a:srgbClr val="0070C0"/>
                </a:solidFill>
                <a:latin typeface="Gotham Bold" pitchFamily="2" charset="0"/>
                <a:ea typeface="Helvetica Neue" panose="02000503000000020004" pitchFamily="2" charset="0"/>
                <a:cs typeface="Gotham Bold" pitchFamily="2" charset="0"/>
                <a:sym typeface="Helvetica Neue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General Terms &amp; Conditions (GTC)</a:t>
            </a:r>
            <a:endParaRPr lang="en-US" sz="1400" b="1" kern="0">
              <a:solidFill>
                <a:srgbClr val="0070C0"/>
              </a:solidFill>
              <a:latin typeface="Gotham Bold" pitchFamily="2" charset="0"/>
              <a:ea typeface="Helvetica Neue" panose="02000503000000020004" pitchFamily="2" charset="0"/>
              <a:cs typeface="Gotham Bold" pitchFamily="2" charset="0"/>
              <a:sym typeface="Helvetica Neue"/>
            </a:endParaRPr>
          </a:p>
          <a:p>
            <a:pPr marL="228600" indent="-228600" defTabSz="412750">
              <a:spcBef>
                <a:spcPts val="1000"/>
              </a:spcBef>
              <a:buClrTx/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b="1" kern="0">
                <a:solidFill>
                  <a:srgbClr val="0070C0"/>
                </a:solidFill>
                <a:latin typeface="Gotham Bold" pitchFamily="2" charset="0"/>
                <a:ea typeface="Helvetica Neue" panose="02000503000000020004" pitchFamily="2" charset="0"/>
                <a:cs typeface="Gotham Bold" pitchFamily="2" charset="0"/>
                <a:sym typeface="Helvetica Neue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BEAD Restructuring Policy Notice (RPN)</a:t>
            </a:r>
            <a:endParaRPr lang="en-US" sz="1400" b="1" kern="0">
              <a:solidFill>
                <a:srgbClr val="0070C0"/>
              </a:solidFill>
              <a:latin typeface="Gotham Bold" pitchFamily="2" charset="0"/>
              <a:ea typeface="Helvetica Neue" panose="02000503000000020004" pitchFamily="2" charset="0"/>
              <a:cs typeface="Gotham Bold" pitchFamily="2" charset="0"/>
              <a:sym typeface="Helvetica Neue"/>
            </a:endParaRPr>
          </a:p>
          <a:p>
            <a:pPr marL="228600" indent="-228600" defTabSz="412750">
              <a:spcBef>
                <a:spcPts val="1000"/>
              </a:spcBef>
              <a:buClrTx/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b="1" kern="0">
                <a:solidFill>
                  <a:srgbClr val="0070C0"/>
                </a:solidFill>
                <a:latin typeface="Gotham Bold" pitchFamily="2" charset="0"/>
                <a:ea typeface="Helvetica Neue" panose="02000503000000020004" pitchFamily="2" charset="0"/>
                <a:cs typeface="Gotham Bold" pitchFamily="2" charset="0"/>
                <a:sym typeface="Helvetica Neue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BEAD Notice of Funding Opportunity (NOFO)</a:t>
            </a:r>
            <a:endParaRPr lang="en-US" sz="1400" b="1" kern="0">
              <a:solidFill>
                <a:srgbClr val="0070C0"/>
              </a:solidFill>
              <a:latin typeface="Gotham Bold" pitchFamily="2" charset="0"/>
              <a:ea typeface="Helvetica Neue" panose="02000503000000020004" pitchFamily="2" charset="0"/>
              <a:cs typeface="Gotham Bold" pitchFamily="2" charset="0"/>
              <a:sym typeface="Helvetica Neue"/>
            </a:endParaRPr>
          </a:p>
          <a:p>
            <a:pPr marL="228600" indent="-228600" defTabSz="412750">
              <a:spcBef>
                <a:spcPts val="1000"/>
              </a:spcBef>
              <a:buClrTx/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b="1" kern="0">
                <a:solidFill>
                  <a:srgbClr val="0070C0"/>
                </a:solidFill>
                <a:latin typeface="Gotham Bold" pitchFamily="2" charset="0"/>
                <a:ea typeface="Helvetica Neue" panose="02000503000000020004" pitchFamily="2" charset="0"/>
                <a:cs typeface="Gotham Bold" pitchFamily="2" charset="0"/>
                <a:sym typeface="Helvetica Neue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BEAD Performance Testing Requirements </a:t>
            </a:r>
            <a:endParaRPr lang="en-US" sz="1400" b="1" kern="0">
              <a:solidFill>
                <a:srgbClr val="0070C0"/>
              </a:solidFill>
              <a:latin typeface="Gotham Bold" pitchFamily="2" charset="0"/>
              <a:ea typeface="Helvetica Neue" panose="02000503000000020004" pitchFamily="2" charset="0"/>
              <a:cs typeface="Gotham Bold" pitchFamily="2" charset="0"/>
              <a:sym typeface="Helvetica Neue"/>
            </a:endParaRPr>
          </a:p>
          <a:p>
            <a:pPr marL="228600" indent="-228600" defTabSz="412750">
              <a:spcBef>
                <a:spcPts val="1000"/>
              </a:spcBef>
              <a:buClrTx/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b="1" kern="0">
                <a:solidFill>
                  <a:srgbClr val="0070C0"/>
                </a:solidFill>
                <a:latin typeface="Gotham Bold" pitchFamily="2" charset="0"/>
                <a:ea typeface="Helvetica Neue" panose="02000503000000020004" pitchFamily="2" charset="0"/>
                <a:cs typeface="Gotham Bold" pitchFamily="2" charset="0"/>
                <a:sym typeface="Helvetica Neue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NTIA FAQs</a:t>
            </a:r>
            <a:endParaRPr lang="en-US" sz="1400" b="1" kern="0">
              <a:solidFill>
                <a:srgbClr val="0070C0"/>
              </a:solidFill>
              <a:latin typeface="Gotham Bold" pitchFamily="2" charset="0"/>
              <a:ea typeface="Helvetica Neue" panose="02000503000000020004" pitchFamily="2" charset="0"/>
              <a:cs typeface="Gotham Bold" pitchFamily="2" charset="0"/>
              <a:sym typeface="Helvetica Neue"/>
            </a:endParaRPr>
          </a:p>
          <a:p>
            <a:pPr marL="228600" indent="-228600" defTabSz="412750">
              <a:spcBef>
                <a:spcPts val="1000"/>
              </a:spcBef>
              <a:buClrTx/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b="1" kern="0">
                <a:solidFill>
                  <a:srgbClr val="0070C0"/>
                </a:solidFill>
                <a:latin typeface="Gotham Bold" pitchFamily="2" charset="0"/>
                <a:ea typeface="Helvetica Neue" panose="02000503000000020004" pitchFamily="2" charset="0"/>
                <a:cs typeface="Gotham Bold" pitchFamily="2" charset="0"/>
                <a:sym typeface="Helvetica Neue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NTIA BEAD resources</a:t>
            </a:r>
            <a:endParaRPr lang="en-US" sz="1400" b="1" kern="0">
              <a:solidFill>
                <a:srgbClr val="0070C0"/>
              </a:solidFill>
              <a:latin typeface="Gotham Bold" pitchFamily="2" charset="0"/>
              <a:ea typeface="Helvetica Neue" panose="02000503000000020004" pitchFamily="2" charset="0"/>
              <a:cs typeface="Gotham Bold" pitchFamily="2" charset="0"/>
              <a:sym typeface="Helvetica Neue"/>
            </a:endParaRPr>
          </a:p>
          <a:p>
            <a:pPr defTabSz="457200"/>
            <a:endParaRPr lang="en-US" sz="2200" kern="0">
              <a:latin typeface="Gotham Bold" pitchFamily="2" charset="0"/>
              <a:ea typeface="Helvetica Neue" panose="02000503000000020004" pitchFamily="2" charset="0"/>
              <a:cs typeface="Gotham Bold" pitchFamily="2" charset="0"/>
            </a:endParaRP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2FC7F995-FB5B-DCF9-F016-C4954B0F5B89}"/>
              </a:ext>
            </a:extLst>
          </p:cNvPr>
          <p:cNvSpPr txBox="1">
            <a:spLocks/>
          </p:cNvSpPr>
          <p:nvPr/>
        </p:nvSpPr>
        <p:spPr>
          <a:xfrm>
            <a:off x="7409181" y="2097983"/>
            <a:ext cx="3279139" cy="259626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defTabSz="457200"/>
            <a:r>
              <a:rPr lang="en-US" sz="2000" b="1" kern="0">
                <a:latin typeface="Gotham Bold" pitchFamily="2" charset="0"/>
                <a:cs typeface="Gotham Bold" pitchFamily="2" charset="0"/>
              </a:rPr>
              <a:t>Where to find key documents</a:t>
            </a:r>
          </a:p>
          <a:p>
            <a:pPr algn="ctr" defTabSz="457200"/>
            <a:r>
              <a:rPr lang="en-US" sz="2000" b="1" kern="0">
                <a:latin typeface="Gotham Bold" pitchFamily="2" charset="0"/>
                <a:cs typeface="Gotham Bold" pitchFamily="2" charset="0"/>
              </a:rPr>
              <a:t> for Wyoming:</a:t>
            </a:r>
            <a:endParaRPr lang="en-US" sz="2200" b="1" kern="0">
              <a:latin typeface="Gotham Bold" pitchFamily="2" charset="0"/>
              <a:cs typeface="Gotham Bold" pitchFamily="2" charset="0"/>
            </a:endParaRPr>
          </a:p>
          <a:p>
            <a:pPr algn="ctr" defTabSz="457200">
              <a:lnSpc>
                <a:spcPct val="150000"/>
              </a:lnSpc>
            </a:pPr>
            <a:endParaRPr lang="en-US" sz="900" b="1" kern="0">
              <a:latin typeface="Gotham Bold" pitchFamily="2" charset="0"/>
              <a:cs typeface="Gotham Bold" pitchFamily="2" charset="0"/>
            </a:endParaRPr>
          </a:p>
          <a:p>
            <a:pPr marL="142875" indent="-142875" defTabSz="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b="1" kern="0">
                <a:solidFill>
                  <a:srgbClr val="0070C0"/>
                </a:solidFill>
                <a:latin typeface="Gotham Bold" pitchFamily="2" charset="0"/>
                <a:cs typeface="Gotham Bold" pitchFamily="2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Wyoming website for BEAD</a:t>
            </a:r>
            <a:endParaRPr lang="en-US" sz="1600" b="1" kern="0">
              <a:solidFill>
                <a:srgbClr val="0070C0"/>
              </a:solidFill>
              <a:latin typeface="Gotham Bold" pitchFamily="2" charset="0"/>
              <a:cs typeface="Gotham Bold" pitchFamily="2" charset="0"/>
            </a:endParaRPr>
          </a:p>
          <a:p>
            <a:pPr marL="142875" indent="-142875" defTabSz="4572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b="1" kern="0">
                <a:solidFill>
                  <a:srgbClr val="0070C0"/>
                </a:solidFill>
                <a:latin typeface="Gotham Bold" pitchFamily="2" charset="0"/>
                <a:cs typeface="Gotham Bold" pitchFamily="2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Final Proposal for Wyoming</a:t>
            </a:r>
            <a:endParaRPr lang="en-US" sz="1600" b="1" kern="0">
              <a:solidFill>
                <a:srgbClr val="0070C0"/>
              </a:solidFill>
              <a:latin typeface="Gotham Bold" pitchFamily="2" charset="0"/>
              <a:cs typeface="Gotham Bold" pitchFamily="2" charset="0"/>
            </a:endParaRPr>
          </a:p>
          <a:p>
            <a:pPr marL="142875" indent="-142875" defTabSz="4572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b="1" kern="0">
                <a:latin typeface="Gotham Bold" pitchFamily="2" charset="0"/>
                <a:cs typeface="Gotham Bold" pitchFamily="2" charset="0"/>
              </a:rPr>
              <a:t>Subgrantee Program Guide </a:t>
            </a:r>
            <a:r>
              <a:rPr lang="en-US" sz="1000" b="1" i="1" kern="0">
                <a:latin typeface="Gotham" pitchFamily="2" charset="0"/>
                <a:cs typeface="Gotham" pitchFamily="2" charset="0"/>
              </a:rPr>
              <a:t>(to be posted on the WBO BEAD page) </a:t>
            </a:r>
            <a:endParaRPr lang="en-US" sz="1600" b="1" i="1" kern="0">
              <a:latin typeface="Gotham" pitchFamily="2" charset="0"/>
              <a:cs typeface="Gotham" pitchFamily="2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908115A-3B00-1586-1A9D-DACBF3E7C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604000" y="1854143"/>
            <a:ext cx="0" cy="4028498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68505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>
          <a:extLst>
            <a:ext uri="{FF2B5EF4-FFF2-40B4-BE49-F238E27FC236}">
              <a16:creationId xmlns:a16="http://schemas.microsoft.com/office/drawing/2014/main" id="{4CAB5774-BCBA-CF23-3456-A07E72952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7">
            <a:extLst>
              <a:ext uri="{FF2B5EF4-FFF2-40B4-BE49-F238E27FC236}">
                <a16:creationId xmlns:a16="http://schemas.microsoft.com/office/drawing/2014/main" id="{B63EB896-4B74-98F9-1D31-71F946340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1592400"/>
          </a:xfrm>
          <a:prstGeom prst="rect">
            <a:avLst/>
          </a:prstGeom>
          <a:solidFill>
            <a:srgbClr val="4170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/>
              <a:ea typeface="Helvetica Neue"/>
              <a:cs typeface="Arial"/>
              <a:sym typeface="Helvetica Neue"/>
            </a:endParaRPr>
          </a:p>
        </p:txBody>
      </p:sp>
      <p:pic>
        <p:nvPicPr>
          <p:cNvPr id="328" name="Google Shape;328;p37">
            <a:extLst>
              <a:ext uri="{FF2B5EF4-FFF2-40B4-BE49-F238E27FC236}">
                <a16:creationId xmlns:a16="http://schemas.microsoft.com/office/drawing/2014/main" id="{1B6AE832-30C1-4FA8-F216-BFFCCA844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7383" y="177597"/>
            <a:ext cx="1048613" cy="5813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FEAF1E6-B9B2-BE41-13C0-B1BCB7D421DE}"/>
              </a:ext>
            </a:extLst>
          </p:cNvPr>
          <p:cNvSpPr txBox="1"/>
          <p:nvPr/>
        </p:nvSpPr>
        <p:spPr>
          <a:xfrm>
            <a:off x="290802" y="363343"/>
            <a:ext cx="10281036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4400">
                <a:solidFill>
                  <a:srgbClr val="FFFFFF"/>
                </a:solidFill>
                <a:latin typeface="Bebas Neue"/>
                <a:ea typeface="Helvetica Neue"/>
                <a:cs typeface="Helvetica Neue"/>
                <a:sym typeface="Helvetica Neue"/>
              </a:rPr>
              <a:t>Questions?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4C45192-AC30-8513-D729-861F30C96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3455" y="6589834"/>
            <a:ext cx="382493" cy="181909"/>
          </a:xfrm>
        </p:spPr>
        <p:txBody>
          <a:bodyPr/>
          <a:lstStyle/>
          <a:p>
            <a:pPr>
              <a:buClr>
                <a:srgbClr val="000000"/>
              </a:buClr>
              <a:defRPr/>
            </a:pPr>
            <a:fld id="{2116183F-75B3-45E6-9DB4-FA4EB6AEDA4B}" type="slidenum">
              <a:rPr lang="en-US" sz="1400" kern="0">
                <a:solidFill>
                  <a:srgbClr val="417074"/>
                </a:solidFill>
                <a:latin typeface="Bebas Neue" panose="020B0606020202050201" pitchFamily="34" charset="0"/>
              </a:rPr>
              <a:pPr>
                <a:buClr>
                  <a:srgbClr val="000000"/>
                </a:buClr>
                <a:defRPr/>
              </a:pPr>
              <a:t>5</a:t>
            </a:fld>
            <a:endParaRPr lang="en-US" sz="1400" kern="0">
              <a:solidFill>
                <a:srgbClr val="417074"/>
              </a:solidFill>
              <a:latin typeface="Bebas Neue" panose="020B0606020202050201" pitchFamily="34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BEAFDF0D-583F-67B7-27EB-52AA06E4295B}"/>
              </a:ext>
            </a:extLst>
          </p:cNvPr>
          <p:cNvSpPr txBox="1">
            <a:spLocks/>
          </p:cNvSpPr>
          <p:nvPr/>
        </p:nvSpPr>
        <p:spPr>
          <a:xfrm>
            <a:off x="760144" y="2377440"/>
            <a:ext cx="10057239" cy="3722046"/>
          </a:xfrm>
          <a:prstGeom prst="rect">
            <a:avLst/>
          </a:prstGeom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defTabSz="412750" hangingPunct="0"/>
            <a:r>
              <a:rPr lang="en-US" sz="2200" b="1" kern="0" dirty="0">
                <a:solidFill>
                  <a:srgbClr val="212121"/>
                </a:solidFill>
                <a:latin typeface="Gotham Bold"/>
                <a:ea typeface="Helvetica Neue" panose="02000503000000020004" pitchFamily="2" charset="0"/>
                <a:cs typeface="Gotham Bold" pitchFamily="2" charset="0"/>
                <a:sym typeface="Helvetica Neue"/>
              </a:rPr>
              <a:t>For general questions about the BEAD program in Wyoming, please email Wyoming Broadband Manager Chad Bolling at </a:t>
            </a:r>
            <a:r>
              <a:rPr lang="en-US" sz="2200" b="1" kern="0" dirty="0">
                <a:solidFill>
                  <a:srgbClr val="0070C0"/>
                </a:solidFill>
                <a:latin typeface="Gotham Bold"/>
                <a:ea typeface="Helvetica Neue" panose="02000503000000020004" pitchFamily="2" charset="0"/>
                <a:cs typeface="Gotham Bold" pitchFamily="2" charset="0"/>
                <a:sym typeface="Helvetica Neu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chad.bolling@wyo.gov</a:t>
            </a:r>
          </a:p>
          <a:p>
            <a:pPr defTabSz="457200"/>
            <a:endParaRPr lang="en-US" sz="2200" kern="0">
              <a:latin typeface="Gotham Bold" pitchFamily="2" charset="0"/>
              <a:ea typeface="Helvetica Neue" panose="02000503000000020004" pitchFamily="2" charset="0"/>
              <a:cs typeface="Gotham 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354248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WBC">
      <a:dk1>
        <a:srgbClr val="000000"/>
      </a:dk1>
      <a:lt1>
        <a:srgbClr val="FFFFFF"/>
      </a:lt1>
      <a:dk2>
        <a:srgbClr val="417074"/>
      </a:dk2>
      <a:lt2>
        <a:srgbClr val="EEECE1"/>
      </a:lt2>
      <a:accent1>
        <a:srgbClr val="417074"/>
      </a:accent1>
      <a:accent2>
        <a:srgbClr val="AE4A25"/>
      </a:accent2>
      <a:accent3>
        <a:srgbClr val="0099A8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8064A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fd1308e-ecf9-4768-870a-351d669d9aff">
      <Terms xmlns="http://schemas.microsoft.com/office/infopath/2007/PartnerControls"/>
    </lcf76f155ced4ddcb4097134ff3c332f>
    <TaxCatchAll xmlns="dfa09759-eb4c-4e02-919d-0e3a6427242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00C592A3D9B642BA3D80B372B8B1F7" ma:contentTypeVersion="15" ma:contentTypeDescription="Create a new document." ma:contentTypeScope="" ma:versionID="ad81e9aeedf703cd101853d8ef03ee44">
  <xsd:schema xmlns:xsd="http://www.w3.org/2001/XMLSchema" xmlns:xs="http://www.w3.org/2001/XMLSchema" xmlns:p="http://schemas.microsoft.com/office/2006/metadata/properties" xmlns:ns2="8fd1308e-ecf9-4768-870a-351d669d9aff" xmlns:ns3="dfa09759-eb4c-4e02-919d-0e3a6427242b" targetNamespace="http://schemas.microsoft.com/office/2006/metadata/properties" ma:root="true" ma:fieldsID="208cfd06e7ca6b0f3d17a9587f3243cc" ns2:_="" ns3:_="">
    <xsd:import namespace="8fd1308e-ecf9-4768-870a-351d669d9aff"/>
    <xsd:import namespace="dfa09759-eb4c-4e02-919d-0e3a642724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d1308e-ecf9-4768-870a-351d669d9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d095d-6624-44e3-a3f6-44facda85b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a09759-eb4c-4e02-919d-0e3a6427242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ef86ad4-4406-4d6b-90be-b1804b216d75}" ma:internalName="TaxCatchAll" ma:showField="CatchAllData" ma:web="dfa09759-eb4c-4e02-919d-0e3a642724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5B1B5E-1EE5-4E29-9F33-9EA5F406D5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289F52-904D-4583-915B-2C85B416FFE8}">
  <ds:schemaRefs>
    <ds:schemaRef ds:uri="8fd1308e-ecf9-4768-870a-351d669d9aff"/>
    <ds:schemaRef ds:uri="dfa09759-eb4c-4e02-919d-0e3a6427242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E593FA1-C6CC-414E-89B7-FDC0B6C9F3C7}">
  <ds:schemaRefs>
    <ds:schemaRef ds:uri="8fd1308e-ecf9-4768-870a-351d669d9aff"/>
    <ds:schemaRef ds:uri="dfa09759-eb4c-4e02-919d-0e3a6427242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Metropolitan</vt:lpstr>
      <vt:lpstr>PowerPoint Presentation</vt:lpstr>
      <vt:lpstr>Agenda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Freny Cooper</dc:creator>
  <cp:revision>3</cp:revision>
  <dcterms:created xsi:type="dcterms:W3CDTF">2026-03-23T19:09:07Z</dcterms:created>
  <dcterms:modified xsi:type="dcterms:W3CDTF">2026-04-21T18:29:28Z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0x0101007700C592A3D9B642BA3D80B372B8B1F7</vt:lpwstr>
  </property>
  <property fmtid="{D5CDD505-2E9C-101B-9397-08002B2CF9AE}" pid="3" name="MediaServiceImageTags">
    <vt:lpwstr/>
  </property>
</Properties>
</file>