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4"/>
    <p:sldMasterId id="2147483672" r:id="rId5"/>
  </p:sldMasterIdLst>
  <p:notesMasterIdLst>
    <p:notesMasterId r:id="rId44"/>
  </p:notesMasterIdLst>
  <p:sldIdLst>
    <p:sldId id="256" r:id="rId6"/>
    <p:sldId id="2147477748" r:id="rId7"/>
    <p:sldId id="270" r:id="rId8"/>
    <p:sldId id="271" r:id="rId9"/>
    <p:sldId id="2147477697" r:id="rId10"/>
    <p:sldId id="2147477698" r:id="rId11"/>
    <p:sldId id="2147477736" r:id="rId12"/>
    <p:sldId id="2147477704" r:id="rId13"/>
    <p:sldId id="2147477700" r:id="rId14"/>
    <p:sldId id="2147477701" r:id="rId15"/>
    <p:sldId id="2147477702" r:id="rId16"/>
    <p:sldId id="2147477703" r:id="rId17"/>
    <p:sldId id="2147477705" r:id="rId18"/>
    <p:sldId id="2147477706" r:id="rId19"/>
    <p:sldId id="2147477707" r:id="rId20"/>
    <p:sldId id="2147477708" r:id="rId21"/>
    <p:sldId id="2147477709" r:id="rId22"/>
    <p:sldId id="2147477710" r:id="rId23"/>
    <p:sldId id="2147477711" r:id="rId24"/>
    <p:sldId id="2147477717" r:id="rId25"/>
    <p:sldId id="2147477718" r:id="rId26"/>
    <p:sldId id="2147477719" r:id="rId27"/>
    <p:sldId id="2147477747" r:id="rId28"/>
    <p:sldId id="2147477738" r:id="rId29"/>
    <p:sldId id="2147477737" r:id="rId30"/>
    <p:sldId id="2147477739" r:id="rId31"/>
    <p:sldId id="2147477740" r:id="rId32"/>
    <p:sldId id="2147477741" r:id="rId33"/>
    <p:sldId id="2147477742" r:id="rId34"/>
    <p:sldId id="2147477743" r:id="rId35"/>
    <p:sldId id="2147477746" r:id="rId36"/>
    <p:sldId id="2147477745" r:id="rId37"/>
    <p:sldId id="2147477744" r:id="rId38"/>
    <p:sldId id="2147477720" r:id="rId39"/>
    <p:sldId id="2147477712" r:id="rId40"/>
    <p:sldId id="2147477713" r:id="rId41"/>
    <p:sldId id="2147477715" r:id="rId42"/>
    <p:sldId id="2147477716" r:id="rId43"/>
  </p:sldIdLst>
  <p:sldSz cx="12192000" cy="6858000"/>
  <p:notesSz cx="6858000" cy="9144000"/>
  <p:embeddedFontLst>
    <p:embeddedFont>
      <p:font typeface="Bebas Neue" panose="020B0606020202050201" pitchFamily="34" charset="0"/>
      <p:regular r:id="rId45"/>
    </p:embeddedFont>
    <p:embeddedFont>
      <p:font typeface="Century Gothic" panose="020B0502020202020204" pitchFamily="34" charset="0"/>
      <p:regular r:id="rId46"/>
      <p:bold r:id="rId47"/>
      <p:italic r:id="rId48"/>
      <p:boldItalic r:id="rId49"/>
    </p:embeddedFont>
    <p:embeddedFont>
      <p:font typeface="Gotham" panose="020B0604020202020204"/>
      <p:regular r:id="rId50"/>
      <p:bold r:id="rId51"/>
      <p:italic r:id="rId52"/>
      <p:boldItalic r:id="rId53"/>
    </p:embeddedFont>
    <p:embeddedFont>
      <p:font typeface="Gotham Book" panose="02000604040000020004" pitchFamily="50" charset="0"/>
      <p:regular r:id="rId54"/>
    </p:embeddedFont>
    <p:embeddedFont>
      <p:font typeface="Montserrat Medium" panose="00000600000000000000" pitchFamily="2" charset="0"/>
      <p:regular r:id="rId55"/>
      <p:bold r:id="rId56"/>
      <p:italic r:id="rId57"/>
      <p:boldItalic r:id="rId58"/>
    </p:embeddedFont>
    <p:embeddedFont>
      <p:font typeface="Open Sans" panose="020B0606030504020204" pitchFamily="34" charset="0"/>
      <p:regular r:id="rId59"/>
      <p:bold r:id="rId60"/>
      <p:italic r:id="rId61"/>
      <p:boldItalic r:id="rId62"/>
    </p:embeddedFont>
    <p:embeddedFont>
      <p:font typeface="Segoe UI" panose="020B0502040204020203" pitchFamily="3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3168">
          <p15:clr>
            <a:srgbClr val="9AA0A6"/>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607979-331B-EB90-D285-ADB372115958}" name="Marc Schulhof" initials="MS" userId="S::mschulhof@ctcnet.us::426ee1ee-5203-43cd-8369-ee3a784b0aa9" providerId="AD"/>
  <p188:author id="{90053181-45F1-8B92-EB4B-3A1FCDA8321F}" name="Sophie Hovis" initials="SH" userId="S::shovis@ctcnet.us::968798da-a8ed-4955-9bdc-855d310b9eb6" providerId="AD"/>
  <p188:author id="{A4700F8C-DA66-F093-F8EA-3BD809CC6E4E}" name="Julie Park" initials="JP" userId="S::jpark@ctcnet.us::963637aa-3dfe-4dd4-8d82-5369c744e085" providerId="AD"/>
  <p188:author id="{A8305CB6-EC0C-344C-F716-CF63D9A215F4}" name="Anna Stalker" initials="AS" userId="S::astalker@ctcnet.us::d9039a45-21ca-4e7d-988f-a8ad64e678e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17074"/>
    <a:srgbClr val="3F444F"/>
    <a:srgbClr val="A1B8BA"/>
    <a:srgbClr val="EEE9DF"/>
    <a:srgbClr val="AE4A25"/>
    <a:srgbClr val="C0504D"/>
    <a:srgbClr val="A92A00"/>
    <a:srgbClr val="8064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089" autoAdjust="0"/>
  </p:normalViewPr>
  <p:slideViewPr>
    <p:cSldViewPr snapToGrid="0">
      <p:cViewPr varScale="1">
        <p:scale>
          <a:sx n="99" d="100"/>
          <a:sy n="99" d="100"/>
        </p:scale>
        <p:origin x="996" y="90"/>
      </p:cViewPr>
      <p:guideLst>
        <p:guide orient="horz" pos="2160"/>
        <p:guide pos="3840"/>
        <p:guide orient="horz"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font" Target="fonts/font3.fntdata"/><Relationship Id="rId63" Type="http://schemas.openxmlformats.org/officeDocument/2006/relationships/font" Target="fonts/font19.fntdata"/><Relationship Id="rId68" Type="http://schemas.openxmlformats.org/officeDocument/2006/relationships/viewProps" Target="viewProps.xml"/><Relationship Id="rId7" Type="http://schemas.openxmlformats.org/officeDocument/2006/relationships/slide" Target="slides/slide2.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font" Target="fonts/font22.fntdata"/><Relationship Id="rId5" Type="http://schemas.openxmlformats.org/officeDocument/2006/relationships/slideMaster" Target="slideMasters/slideMaster2.xml"/><Relationship Id="rId61" Type="http://schemas.openxmlformats.org/officeDocument/2006/relationships/font" Target="fonts/font17.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font" Target="fonts/font20.fntdata"/><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10.fntdata"/><Relationship Id="rId62" Type="http://schemas.openxmlformats.org/officeDocument/2006/relationships/font" Target="fonts/font18.fntdata"/><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font" Target="fonts/font21.fntdata"/><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font" Target="fonts/font6.fntdata"/><Relationship Id="rId5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latin typeface="Arial"/>
              <a:ea typeface="Arial"/>
              <a:cs typeface="Arial"/>
              <a:sym typeface="Arial"/>
            </a:endParaRPr>
          </a:p>
        </p:txBody>
      </p:sp>
      <p:sp>
        <p:nvSpPr>
          <p:cNvPr id="176" name="Google Shape;17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D65610F0-3F0E-71CA-3EBD-4077156060CB}"/>
            </a:ext>
          </a:extLst>
        </p:cNvPr>
        <p:cNvGrpSpPr/>
        <p:nvPr/>
      </p:nvGrpSpPr>
      <p:grpSpPr>
        <a:xfrm>
          <a:off x="0" y="0"/>
          <a:ext cx="0" cy="0"/>
          <a:chOff x="0" y="0"/>
          <a:chExt cx="0" cy="0"/>
        </a:xfrm>
      </p:grpSpPr>
      <p:sp>
        <p:nvSpPr>
          <p:cNvPr id="323" name="Google Shape;323;p11:notes">
            <a:extLst>
              <a:ext uri="{FF2B5EF4-FFF2-40B4-BE49-F238E27FC236}">
                <a16:creationId xmlns:a16="http://schemas.microsoft.com/office/drawing/2014/main" id="{56772AB7-F8AE-719D-2200-DD66482835B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1:notes">
            <a:extLst>
              <a:ext uri="{FF2B5EF4-FFF2-40B4-BE49-F238E27FC236}">
                <a16:creationId xmlns:a16="http://schemas.microsoft.com/office/drawing/2014/main" id="{5283824F-9478-364D-577B-A3DB83FE592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11:notes">
            <a:extLst>
              <a:ext uri="{FF2B5EF4-FFF2-40B4-BE49-F238E27FC236}">
                <a16:creationId xmlns:a16="http://schemas.microsoft.com/office/drawing/2014/main" id="{6BFF0285-31BB-A21E-F311-71207F48A45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1184416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34E511E0-873D-AA4A-2EF6-C830CF09C3BC}"/>
            </a:ext>
          </a:extLst>
        </p:cNvPr>
        <p:cNvGrpSpPr/>
        <p:nvPr/>
      </p:nvGrpSpPr>
      <p:grpSpPr>
        <a:xfrm>
          <a:off x="0" y="0"/>
          <a:ext cx="0" cy="0"/>
          <a:chOff x="0" y="0"/>
          <a:chExt cx="0" cy="0"/>
        </a:xfrm>
      </p:grpSpPr>
      <p:sp>
        <p:nvSpPr>
          <p:cNvPr id="323" name="Google Shape;323;p11:notes">
            <a:extLst>
              <a:ext uri="{FF2B5EF4-FFF2-40B4-BE49-F238E27FC236}">
                <a16:creationId xmlns:a16="http://schemas.microsoft.com/office/drawing/2014/main" id="{776B4552-D013-50DA-198C-F462E7C3BC5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1:notes">
            <a:extLst>
              <a:ext uri="{FF2B5EF4-FFF2-40B4-BE49-F238E27FC236}">
                <a16:creationId xmlns:a16="http://schemas.microsoft.com/office/drawing/2014/main" id="{FF6E6876-69A4-E011-C36D-F6309FEFAA5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11:notes">
            <a:extLst>
              <a:ext uri="{FF2B5EF4-FFF2-40B4-BE49-F238E27FC236}">
                <a16:creationId xmlns:a16="http://schemas.microsoft.com/office/drawing/2014/main" id="{2C31CA75-DE0D-FE96-7BD3-15A7C6978CB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1025872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8F2D1233-B80C-7B1F-DAD0-0B697393D9F7}"/>
            </a:ext>
          </a:extLst>
        </p:cNvPr>
        <p:cNvGrpSpPr/>
        <p:nvPr/>
      </p:nvGrpSpPr>
      <p:grpSpPr>
        <a:xfrm>
          <a:off x="0" y="0"/>
          <a:ext cx="0" cy="0"/>
          <a:chOff x="0" y="0"/>
          <a:chExt cx="0" cy="0"/>
        </a:xfrm>
      </p:grpSpPr>
      <p:sp>
        <p:nvSpPr>
          <p:cNvPr id="323" name="Google Shape;323;p11:notes">
            <a:extLst>
              <a:ext uri="{FF2B5EF4-FFF2-40B4-BE49-F238E27FC236}">
                <a16:creationId xmlns:a16="http://schemas.microsoft.com/office/drawing/2014/main" id="{9F9F4399-B3C9-72DB-5229-37E485DE1A4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1:notes">
            <a:extLst>
              <a:ext uri="{FF2B5EF4-FFF2-40B4-BE49-F238E27FC236}">
                <a16:creationId xmlns:a16="http://schemas.microsoft.com/office/drawing/2014/main" id="{7A8A79EE-FC97-9C00-2232-89DEE925B95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11:notes">
            <a:extLst>
              <a:ext uri="{FF2B5EF4-FFF2-40B4-BE49-F238E27FC236}">
                <a16:creationId xmlns:a16="http://schemas.microsoft.com/office/drawing/2014/main" id="{3EBEFE44-6624-16CD-3E5C-1E05D89935A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663910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23" name="Google Shape;22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40100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8F2D1233-B80C-7B1F-DAD0-0B697393D9F7}"/>
            </a:ext>
          </a:extLst>
        </p:cNvPr>
        <p:cNvGrpSpPr/>
        <p:nvPr/>
      </p:nvGrpSpPr>
      <p:grpSpPr>
        <a:xfrm>
          <a:off x="0" y="0"/>
          <a:ext cx="0" cy="0"/>
          <a:chOff x="0" y="0"/>
          <a:chExt cx="0" cy="0"/>
        </a:xfrm>
      </p:grpSpPr>
      <p:sp>
        <p:nvSpPr>
          <p:cNvPr id="323" name="Google Shape;323;p11:notes">
            <a:extLst>
              <a:ext uri="{FF2B5EF4-FFF2-40B4-BE49-F238E27FC236}">
                <a16:creationId xmlns:a16="http://schemas.microsoft.com/office/drawing/2014/main" id="{9F9F4399-B3C9-72DB-5229-37E485DE1A4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1:notes">
            <a:extLst>
              <a:ext uri="{FF2B5EF4-FFF2-40B4-BE49-F238E27FC236}">
                <a16:creationId xmlns:a16="http://schemas.microsoft.com/office/drawing/2014/main" id="{7A8A79EE-FC97-9C00-2232-89DEE925B95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11:notes">
            <a:extLst>
              <a:ext uri="{FF2B5EF4-FFF2-40B4-BE49-F238E27FC236}">
                <a16:creationId xmlns:a16="http://schemas.microsoft.com/office/drawing/2014/main" id="{3EBEFE44-6624-16CD-3E5C-1E05D89935A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46938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8F2D1233-B80C-7B1F-DAD0-0B697393D9F7}"/>
            </a:ext>
          </a:extLst>
        </p:cNvPr>
        <p:cNvGrpSpPr/>
        <p:nvPr/>
      </p:nvGrpSpPr>
      <p:grpSpPr>
        <a:xfrm>
          <a:off x="0" y="0"/>
          <a:ext cx="0" cy="0"/>
          <a:chOff x="0" y="0"/>
          <a:chExt cx="0" cy="0"/>
        </a:xfrm>
      </p:grpSpPr>
      <p:sp>
        <p:nvSpPr>
          <p:cNvPr id="323" name="Google Shape;323;p11:notes">
            <a:extLst>
              <a:ext uri="{FF2B5EF4-FFF2-40B4-BE49-F238E27FC236}">
                <a16:creationId xmlns:a16="http://schemas.microsoft.com/office/drawing/2014/main" id="{9F9F4399-B3C9-72DB-5229-37E485DE1A4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1:notes">
            <a:extLst>
              <a:ext uri="{FF2B5EF4-FFF2-40B4-BE49-F238E27FC236}">
                <a16:creationId xmlns:a16="http://schemas.microsoft.com/office/drawing/2014/main" id="{7A8A79EE-FC97-9C00-2232-89DEE925B95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11:notes">
            <a:extLst>
              <a:ext uri="{FF2B5EF4-FFF2-40B4-BE49-F238E27FC236}">
                <a16:creationId xmlns:a16="http://schemas.microsoft.com/office/drawing/2014/main" id="{3EBEFE44-6624-16CD-3E5C-1E05D89935A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extLst>
      <p:ext uri="{BB962C8B-B14F-4D97-AF65-F5344CB8AC3E}">
        <p14:creationId xmlns:p14="http://schemas.microsoft.com/office/powerpoint/2010/main" val="222101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8F2D1233-B80C-7B1F-DAD0-0B697393D9F7}"/>
            </a:ext>
          </a:extLst>
        </p:cNvPr>
        <p:cNvGrpSpPr/>
        <p:nvPr/>
      </p:nvGrpSpPr>
      <p:grpSpPr>
        <a:xfrm>
          <a:off x="0" y="0"/>
          <a:ext cx="0" cy="0"/>
          <a:chOff x="0" y="0"/>
          <a:chExt cx="0" cy="0"/>
        </a:xfrm>
      </p:grpSpPr>
      <p:sp>
        <p:nvSpPr>
          <p:cNvPr id="323" name="Google Shape;323;p11:notes">
            <a:extLst>
              <a:ext uri="{FF2B5EF4-FFF2-40B4-BE49-F238E27FC236}">
                <a16:creationId xmlns:a16="http://schemas.microsoft.com/office/drawing/2014/main" id="{9F9F4399-B3C9-72DB-5229-37E485DE1A4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1:notes">
            <a:extLst>
              <a:ext uri="{FF2B5EF4-FFF2-40B4-BE49-F238E27FC236}">
                <a16:creationId xmlns:a16="http://schemas.microsoft.com/office/drawing/2014/main" id="{7A8A79EE-FC97-9C00-2232-89DEE925B95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11:notes">
            <a:extLst>
              <a:ext uri="{FF2B5EF4-FFF2-40B4-BE49-F238E27FC236}">
                <a16:creationId xmlns:a16="http://schemas.microsoft.com/office/drawing/2014/main" id="{3EBEFE44-6624-16CD-3E5C-1E05D89935A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extLst>
      <p:ext uri="{BB962C8B-B14F-4D97-AF65-F5344CB8AC3E}">
        <p14:creationId xmlns:p14="http://schemas.microsoft.com/office/powerpoint/2010/main" val="4255111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8F2D1233-B80C-7B1F-DAD0-0B697393D9F7}"/>
            </a:ext>
          </a:extLst>
        </p:cNvPr>
        <p:cNvGrpSpPr/>
        <p:nvPr/>
      </p:nvGrpSpPr>
      <p:grpSpPr>
        <a:xfrm>
          <a:off x="0" y="0"/>
          <a:ext cx="0" cy="0"/>
          <a:chOff x="0" y="0"/>
          <a:chExt cx="0" cy="0"/>
        </a:xfrm>
      </p:grpSpPr>
      <p:sp>
        <p:nvSpPr>
          <p:cNvPr id="323" name="Google Shape;323;p11:notes">
            <a:extLst>
              <a:ext uri="{FF2B5EF4-FFF2-40B4-BE49-F238E27FC236}">
                <a16:creationId xmlns:a16="http://schemas.microsoft.com/office/drawing/2014/main" id="{9F9F4399-B3C9-72DB-5229-37E485DE1A4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1:notes">
            <a:extLst>
              <a:ext uri="{FF2B5EF4-FFF2-40B4-BE49-F238E27FC236}">
                <a16:creationId xmlns:a16="http://schemas.microsoft.com/office/drawing/2014/main" id="{7A8A79EE-FC97-9C00-2232-89DEE925B95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11:notes">
            <a:extLst>
              <a:ext uri="{FF2B5EF4-FFF2-40B4-BE49-F238E27FC236}">
                <a16:creationId xmlns:a16="http://schemas.microsoft.com/office/drawing/2014/main" id="{3EBEFE44-6624-16CD-3E5C-1E05D89935A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extLst>
      <p:ext uri="{BB962C8B-B14F-4D97-AF65-F5344CB8AC3E}">
        <p14:creationId xmlns:p14="http://schemas.microsoft.com/office/powerpoint/2010/main" val="4049117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8F2D1233-B80C-7B1F-DAD0-0B697393D9F7}"/>
            </a:ext>
          </a:extLst>
        </p:cNvPr>
        <p:cNvGrpSpPr/>
        <p:nvPr/>
      </p:nvGrpSpPr>
      <p:grpSpPr>
        <a:xfrm>
          <a:off x="0" y="0"/>
          <a:ext cx="0" cy="0"/>
          <a:chOff x="0" y="0"/>
          <a:chExt cx="0" cy="0"/>
        </a:xfrm>
      </p:grpSpPr>
      <p:sp>
        <p:nvSpPr>
          <p:cNvPr id="323" name="Google Shape;323;p11:notes">
            <a:extLst>
              <a:ext uri="{FF2B5EF4-FFF2-40B4-BE49-F238E27FC236}">
                <a16:creationId xmlns:a16="http://schemas.microsoft.com/office/drawing/2014/main" id="{9F9F4399-B3C9-72DB-5229-37E485DE1A4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1:notes">
            <a:extLst>
              <a:ext uri="{FF2B5EF4-FFF2-40B4-BE49-F238E27FC236}">
                <a16:creationId xmlns:a16="http://schemas.microsoft.com/office/drawing/2014/main" id="{7A8A79EE-FC97-9C00-2232-89DEE925B95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11:notes">
            <a:extLst>
              <a:ext uri="{FF2B5EF4-FFF2-40B4-BE49-F238E27FC236}">
                <a16:creationId xmlns:a16="http://schemas.microsoft.com/office/drawing/2014/main" id="{3EBEFE44-6624-16CD-3E5C-1E05D89935A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extLst>
      <p:ext uri="{BB962C8B-B14F-4D97-AF65-F5344CB8AC3E}">
        <p14:creationId xmlns:p14="http://schemas.microsoft.com/office/powerpoint/2010/main" val="484462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8F2D1233-B80C-7B1F-DAD0-0B697393D9F7}"/>
            </a:ext>
          </a:extLst>
        </p:cNvPr>
        <p:cNvGrpSpPr/>
        <p:nvPr/>
      </p:nvGrpSpPr>
      <p:grpSpPr>
        <a:xfrm>
          <a:off x="0" y="0"/>
          <a:ext cx="0" cy="0"/>
          <a:chOff x="0" y="0"/>
          <a:chExt cx="0" cy="0"/>
        </a:xfrm>
      </p:grpSpPr>
      <p:sp>
        <p:nvSpPr>
          <p:cNvPr id="323" name="Google Shape;323;p11:notes">
            <a:extLst>
              <a:ext uri="{FF2B5EF4-FFF2-40B4-BE49-F238E27FC236}">
                <a16:creationId xmlns:a16="http://schemas.microsoft.com/office/drawing/2014/main" id="{9F9F4399-B3C9-72DB-5229-37E485DE1A4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1:notes">
            <a:extLst>
              <a:ext uri="{FF2B5EF4-FFF2-40B4-BE49-F238E27FC236}">
                <a16:creationId xmlns:a16="http://schemas.microsoft.com/office/drawing/2014/main" id="{7A8A79EE-FC97-9C00-2232-89DEE925B95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11:notes">
            <a:extLst>
              <a:ext uri="{FF2B5EF4-FFF2-40B4-BE49-F238E27FC236}">
                <a16:creationId xmlns:a16="http://schemas.microsoft.com/office/drawing/2014/main" id="{3EBEFE44-6624-16CD-3E5C-1E05D89935A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extLst>
      <p:ext uri="{BB962C8B-B14F-4D97-AF65-F5344CB8AC3E}">
        <p14:creationId xmlns:p14="http://schemas.microsoft.com/office/powerpoint/2010/main" val="3785178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8F2D1233-B80C-7B1F-DAD0-0B697393D9F7}"/>
            </a:ext>
          </a:extLst>
        </p:cNvPr>
        <p:cNvGrpSpPr/>
        <p:nvPr/>
      </p:nvGrpSpPr>
      <p:grpSpPr>
        <a:xfrm>
          <a:off x="0" y="0"/>
          <a:ext cx="0" cy="0"/>
          <a:chOff x="0" y="0"/>
          <a:chExt cx="0" cy="0"/>
        </a:xfrm>
      </p:grpSpPr>
      <p:sp>
        <p:nvSpPr>
          <p:cNvPr id="323" name="Google Shape;323;p11:notes">
            <a:extLst>
              <a:ext uri="{FF2B5EF4-FFF2-40B4-BE49-F238E27FC236}">
                <a16:creationId xmlns:a16="http://schemas.microsoft.com/office/drawing/2014/main" id="{9F9F4399-B3C9-72DB-5229-37E485DE1A4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1:notes">
            <a:extLst>
              <a:ext uri="{FF2B5EF4-FFF2-40B4-BE49-F238E27FC236}">
                <a16:creationId xmlns:a16="http://schemas.microsoft.com/office/drawing/2014/main" id="{7A8A79EE-FC97-9C00-2232-89DEE925B95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11:notes">
            <a:extLst>
              <a:ext uri="{FF2B5EF4-FFF2-40B4-BE49-F238E27FC236}">
                <a16:creationId xmlns:a16="http://schemas.microsoft.com/office/drawing/2014/main" id="{3EBEFE44-6624-16CD-3E5C-1E05D89935A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2571229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23" name="Google Shape;22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72715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8F2D1233-B80C-7B1F-DAD0-0B697393D9F7}"/>
            </a:ext>
          </a:extLst>
        </p:cNvPr>
        <p:cNvGrpSpPr/>
        <p:nvPr/>
      </p:nvGrpSpPr>
      <p:grpSpPr>
        <a:xfrm>
          <a:off x="0" y="0"/>
          <a:ext cx="0" cy="0"/>
          <a:chOff x="0" y="0"/>
          <a:chExt cx="0" cy="0"/>
        </a:xfrm>
      </p:grpSpPr>
      <p:sp>
        <p:nvSpPr>
          <p:cNvPr id="323" name="Google Shape;323;p11:notes">
            <a:extLst>
              <a:ext uri="{FF2B5EF4-FFF2-40B4-BE49-F238E27FC236}">
                <a16:creationId xmlns:a16="http://schemas.microsoft.com/office/drawing/2014/main" id="{9F9F4399-B3C9-72DB-5229-37E485DE1A4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1:notes">
            <a:extLst>
              <a:ext uri="{FF2B5EF4-FFF2-40B4-BE49-F238E27FC236}">
                <a16:creationId xmlns:a16="http://schemas.microsoft.com/office/drawing/2014/main" id="{7A8A79EE-FC97-9C00-2232-89DEE925B95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11:notes">
            <a:extLst>
              <a:ext uri="{FF2B5EF4-FFF2-40B4-BE49-F238E27FC236}">
                <a16:creationId xmlns:a16="http://schemas.microsoft.com/office/drawing/2014/main" id="{3EBEFE44-6624-16CD-3E5C-1E05D89935A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extLst>
      <p:ext uri="{BB962C8B-B14F-4D97-AF65-F5344CB8AC3E}">
        <p14:creationId xmlns:p14="http://schemas.microsoft.com/office/powerpoint/2010/main" val="2076085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8F2D1233-B80C-7B1F-DAD0-0B697393D9F7}"/>
            </a:ext>
          </a:extLst>
        </p:cNvPr>
        <p:cNvGrpSpPr/>
        <p:nvPr/>
      </p:nvGrpSpPr>
      <p:grpSpPr>
        <a:xfrm>
          <a:off x="0" y="0"/>
          <a:ext cx="0" cy="0"/>
          <a:chOff x="0" y="0"/>
          <a:chExt cx="0" cy="0"/>
        </a:xfrm>
      </p:grpSpPr>
      <p:sp>
        <p:nvSpPr>
          <p:cNvPr id="323" name="Google Shape;323;p11:notes">
            <a:extLst>
              <a:ext uri="{FF2B5EF4-FFF2-40B4-BE49-F238E27FC236}">
                <a16:creationId xmlns:a16="http://schemas.microsoft.com/office/drawing/2014/main" id="{9F9F4399-B3C9-72DB-5229-37E485DE1A4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1:notes">
            <a:extLst>
              <a:ext uri="{FF2B5EF4-FFF2-40B4-BE49-F238E27FC236}">
                <a16:creationId xmlns:a16="http://schemas.microsoft.com/office/drawing/2014/main" id="{7A8A79EE-FC97-9C00-2232-89DEE925B95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11:notes">
            <a:extLst>
              <a:ext uri="{FF2B5EF4-FFF2-40B4-BE49-F238E27FC236}">
                <a16:creationId xmlns:a16="http://schemas.microsoft.com/office/drawing/2014/main" id="{3EBEFE44-6624-16CD-3E5C-1E05D89935A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extLst>
      <p:ext uri="{BB962C8B-B14F-4D97-AF65-F5344CB8AC3E}">
        <p14:creationId xmlns:p14="http://schemas.microsoft.com/office/powerpoint/2010/main" val="2730390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8F2D1233-B80C-7B1F-DAD0-0B697393D9F7}"/>
            </a:ext>
          </a:extLst>
        </p:cNvPr>
        <p:cNvGrpSpPr/>
        <p:nvPr/>
      </p:nvGrpSpPr>
      <p:grpSpPr>
        <a:xfrm>
          <a:off x="0" y="0"/>
          <a:ext cx="0" cy="0"/>
          <a:chOff x="0" y="0"/>
          <a:chExt cx="0" cy="0"/>
        </a:xfrm>
      </p:grpSpPr>
      <p:sp>
        <p:nvSpPr>
          <p:cNvPr id="323" name="Google Shape;323;p11:notes">
            <a:extLst>
              <a:ext uri="{FF2B5EF4-FFF2-40B4-BE49-F238E27FC236}">
                <a16:creationId xmlns:a16="http://schemas.microsoft.com/office/drawing/2014/main" id="{9F9F4399-B3C9-72DB-5229-37E485DE1A4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1:notes">
            <a:extLst>
              <a:ext uri="{FF2B5EF4-FFF2-40B4-BE49-F238E27FC236}">
                <a16:creationId xmlns:a16="http://schemas.microsoft.com/office/drawing/2014/main" id="{7A8A79EE-FC97-9C00-2232-89DEE925B95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panose="020B0604020202020204" pitchFamily="34" charset="0"/>
              <a:buNone/>
            </a:pPr>
            <a:endParaRPr dirty="0"/>
          </a:p>
        </p:txBody>
      </p:sp>
      <p:sp>
        <p:nvSpPr>
          <p:cNvPr id="325" name="Google Shape;325;p11:notes">
            <a:extLst>
              <a:ext uri="{FF2B5EF4-FFF2-40B4-BE49-F238E27FC236}">
                <a16:creationId xmlns:a16="http://schemas.microsoft.com/office/drawing/2014/main" id="{3EBEFE44-6624-16CD-3E5C-1E05D89935A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extLst>
      <p:ext uri="{BB962C8B-B14F-4D97-AF65-F5344CB8AC3E}">
        <p14:creationId xmlns:p14="http://schemas.microsoft.com/office/powerpoint/2010/main" val="132201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8F2D1233-B80C-7B1F-DAD0-0B697393D9F7}"/>
            </a:ext>
          </a:extLst>
        </p:cNvPr>
        <p:cNvGrpSpPr/>
        <p:nvPr/>
      </p:nvGrpSpPr>
      <p:grpSpPr>
        <a:xfrm>
          <a:off x="0" y="0"/>
          <a:ext cx="0" cy="0"/>
          <a:chOff x="0" y="0"/>
          <a:chExt cx="0" cy="0"/>
        </a:xfrm>
      </p:grpSpPr>
      <p:sp>
        <p:nvSpPr>
          <p:cNvPr id="323" name="Google Shape;323;p11:notes">
            <a:extLst>
              <a:ext uri="{FF2B5EF4-FFF2-40B4-BE49-F238E27FC236}">
                <a16:creationId xmlns:a16="http://schemas.microsoft.com/office/drawing/2014/main" id="{9F9F4399-B3C9-72DB-5229-37E485DE1A4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1:notes">
            <a:extLst>
              <a:ext uri="{FF2B5EF4-FFF2-40B4-BE49-F238E27FC236}">
                <a16:creationId xmlns:a16="http://schemas.microsoft.com/office/drawing/2014/main" id="{7A8A79EE-FC97-9C00-2232-89DEE925B95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11:notes">
            <a:extLst>
              <a:ext uri="{FF2B5EF4-FFF2-40B4-BE49-F238E27FC236}">
                <a16:creationId xmlns:a16="http://schemas.microsoft.com/office/drawing/2014/main" id="{3EBEFE44-6624-16CD-3E5C-1E05D89935A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extLst>
      <p:ext uri="{BB962C8B-B14F-4D97-AF65-F5344CB8AC3E}">
        <p14:creationId xmlns:p14="http://schemas.microsoft.com/office/powerpoint/2010/main" val="1317391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8F2D1233-B80C-7B1F-DAD0-0B697393D9F7}"/>
            </a:ext>
          </a:extLst>
        </p:cNvPr>
        <p:cNvGrpSpPr/>
        <p:nvPr/>
      </p:nvGrpSpPr>
      <p:grpSpPr>
        <a:xfrm>
          <a:off x="0" y="0"/>
          <a:ext cx="0" cy="0"/>
          <a:chOff x="0" y="0"/>
          <a:chExt cx="0" cy="0"/>
        </a:xfrm>
      </p:grpSpPr>
      <p:sp>
        <p:nvSpPr>
          <p:cNvPr id="323" name="Google Shape;323;p11:notes">
            <a:extLst>
              <a:ext uri="{FF2B5EF4-FFF2-40B4-BE49-F238E27FC236}">
                <a16:creationId xmlns:a16="http://schemas.microsoft.com/office/drawing/2014/main" id="{9F9F4399-B3C9-72DB-5229-37E485DE1A4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1:notes">
            <a:extLst>
              <a:ext uri="{FF2B5EF4-FFF2-40B4-BE49-F238E27FC236}">
                <a16:creationId xmlns:a16="http://schemas.microsoft.com/office/drawing/2014/main" id="{7A8A79EE-FC97-9C00-2232-89DEE925B95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11:notes">
            <a:extLst>
              <a:ext uri="{FF2B5EF4-FFF2-40B4-BE49-F238E27FC236}">
                <a16:creationId xmlns:a16="http://schemas.microsoft.com/office/drawing/2014/main" id="{3EBEFE44-6624-16CD-3E5C-1E05D89935A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extLst>
      <p:ext uri="{BB962C8B-B14F-4D97-AF65-F5344CB8AC3E}">
        <p14:creationId xmlns:p14="http://schemas.microsoft.com/office/powerpoint/2010/main" val="34514945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8F2D1233-B80C-7B1F-DAD0-0B697393D9F7}"/>
            </a:ext>
          </a:extLst>
        </p:cNvPr>
        <p:cNvGrpSpPr/>
        <p:nvPr/>
      </p:nvGrpSpPr>
      <p:grpSpPr>
        <a:xfrm>
          <a:off x="0" y="0"/>
          <a:ext cx="0" cy="0"/>
          <a:chOff x="0" y="0"/>
          <a:chExt cx="0" cy="0"/>
        </a:xfrm>
      </p:grpSpPr>
      <p:sp>
        <p:nvSpPr>
          <p:cNvPr id="323" name="Google Shape;323;p11:notes">
            <a:extLst>
              <a:ext uri="{FF2B5EF4-FFF2-40B4-BE49-F238E27FC236}">
                <a16:creationId xmlns:a16="http://schemas.microsoft.com/office/drawing/2014/main" id="{9F9F4399-B3C9-72DB-5229-37E485DE1A4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1:notes">
            <a:extLst>
              <a:ext uri="{FF2B5EF4-FFF2-40B4-BE49-F238E27FC236}">
                <a16:creationId xmlns:a16="http://schemas.microsoft.com/office/drawing/2014/main" id="{7A8A79EE-FC97-9C00-2232-89DEE925B95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dirty="0"/>
          </a:p>
        </p:txBody>
      </p:sp>
      <p:sp>
        <p:nvSpPr>
          <p:cNvPr id="325" name="Google Shape;325;p11:notes">
            <a:extLst>
              <a:ext uri="{FF2B5EF4-FFF2-40B4-BE49-F238E27FC236}">
                <a16:creationId xmlns:a16="http://schemas.microsoft.com/office/drawing/2014/main" id="{3EBEFE44-6624-16CD-3E5C-1E05D89935A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extLst>
      <p:ext uri="{BB962C8B-B14F-4D97-AF65-F5344CB8AC3E}">
        <p14:creationId xmlns:p14="http://schemas.microsoft.com/office/powerpoint/2010/main" val="2490764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8F2D1233-B80C-7B1F-DAD0-0B697393D9F7}"/>
            </a:ext>
          </a:extLst>
        </p:cNvPr>
        <p:cNvGrpSpPr/>
        <p:nvPr/>
      </p:nvGrpSpPr>
      <p:grpSpPr>
        <a:xfrm>
          <a:off x="0" y="0"/>
          <a:ext cx="0" cy="0"/>
          <a:chOff x="0" y="0"/>
          <a:chExt cx="0" cy="0"/>
        </a:xfrm>
      </p:grpSpPr>
      <p:sp>
        <p:nvSpPr>
          <p:cNvPr id="323" name="Google Shape;323;p11:notes">
            <a:extLst>
              <a:ext uri="{FF2B5EF4-FFF2-40B4-BE49-F238E27FC236}">
                <a16:creationId xmlns:a16="http://schemas.microsoft.com/office/drawing/2014/main" id="{9F9F4399-B3C9-72DB-5229-37E485DE1A4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1:notes">
            <a:extLst>
              <a:ext uri="{FF2B5EF4-FFF2-40B4-BE49-F238E27FC236}">
                <a16:creationId xmlns:a16="http://schemas.microsoft.com/office/drawing/2014/main" id="{7A8A79EE-FC97-9C00-2232-89DEE925B95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dirty="0"/>
          </a:p>
        </p:txBody>
      </p:sp>
      <p:sp>
        <p:nvSpPr>
          <p:cNvPr id="325" name="Google Shape;325;p11:notes">
            <a:extLst>
              <a:ext uri="{FF2B5EF4-FFF2-40B4-BE49-F238E27FC236}">
                <a16:creationId xmlns:a16="http://schemas.microsoft.com/office/drawing/2014/main" id="{3EBEFE44-6624-16CD-3E5C-1E05D89935A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extLst>
      <p:ext uri="{BB962C8B-B14F-4D97-AF65-F5344CB8AC3E}">
        <p14:creationId xmlns:p14="http://schemas.microsoft.com/office/powerpoint/2010/main" val="899120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8F2D1233-B80C-7B1F-DAD0-0B697393D9F7}"/>
            </a:ext>
          </a:extLst>
        </p:cNvPr>
        <p:cNvGrpSpPr/>
        <p:nvPr/>
      </p:nvGrpSpPr>
      <p:grpSpPr>
        <a:xfrm>
          <a:off x="0" y="0"/>
          <a:ext cx="0" cy="0"/>
          <a:chOff x="0" y="0"/>
          <a:chExt cx="0" cy="0"/>
        </a:xfrm>
      </p:grpSpPr>
      <p:sp>
        <p:nvSpPr>
          <p:cNvPr id="323" name="Google Shape;323;p11:notes">
            <a:extLst>
              <a:ext uri="{FF2B5EF4-FFF2-40B4-BE49-F238E27FC236}">
                <a16:creationId xmlns:a16="http://schemas.microsoft.com/office/drawing/2014/main" id="{9F9F4399-B3C9-72DB-5229-37E485DE1A4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1:notes">
            <a:extLst>
              <a:ext uri="{FF2B5EF4-FFF2-40B4-BE49-F238E27FC236}">
                <a16:creationId xmlns:a16="http://schemas.microsoft.com/office/drawing/2014/main" id="{7A8A79EE-FC97-9C00-2232-89DEE925B95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5" name="Google Shape;325;p11:notes">
            <a:extLst>
              <a:ext uri="{FF2B5EF4-FFF2-40B4-BE49-F238E27FC236}">
                <a16:creationId xmlns:a16="http://schemas.microsoft.com/office/drawing/2014/main" id="{3EBEFE44-6624-16CD-3E5C-1E05D89935A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extLst>
      <p:ext uri="{BB962C8B-B14F-4D97-AF65-F5344CB8AC3E}">
        <p14:creationId xmlns:p14="http://schemas.microsoft.com/office/powerpoint/2010/main" val="620940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8F2D1233-B80C-7B1F-DAD0-0B697393D9F7}"/>
            </a:ext>
          </a:extLst>
        </p:cNvPr>
        <p:cNvGrpSpPr/>
        <p:nvPr/>
      </p:nvGrpSpPr>
      <p:grpSpPr>
        <a:xfrm>
          <a:off x="0" y="0"/>
          <a:ext cx="0" cy="0"/>
          <a:chOff x="0" y="0"/>
          <a:chExt cx="0" cy="0"/>
        </a:xfrm>
      </p:grpSpPr>
      <p:sp>
        <p:nvSpPr>
          <p:cNvPr id="323" name="Google Shape;323;p11:notes">
            <a:extLst>
              <a:ext uri="{FF2B5EF4-FFF2-40B4-BE49-F238E27FC236}">
                <a16:creationId xmlns:a16="http://schemas.microsoft.com/office/drawing/2014/main" id="{9F9F4399-B3C9-72DB-5229-37E485DE1A4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1:notes">
            <a:extLst>
              <a:ext uri="{FF2B5EF4-FFF2-40B4-BE49-F238E27FC236}">
                <a16:creationId xmlns:a16="http://schemas.microsoft.com/office/drawing/2014/main" id="{7A8A79EE-FC97-9C00-2232-89DEE925B95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5" name="Google Shape;325;p11:notes">
            <a:extLst>
              <a:ext uri="{FF2B5EF4-FFF2-40B4-BE49-F238E27FC236}">
                <a16:creationId xmlns:a16="http://schemas.microsoft.com/office/drawing/2014/main" id="{3EBEFE44-6624-16CD-3E5C-1E05D89935A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extLst>
      <p:ext uri="{BB962C8B-B14F-4D97-AF65-F5344CB8AC3E}">
        <p14:creationId xmlns:p14="http://schemas.microsoft.com/office/powerpoint/2010/main" val="3395004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579870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8F2D1233-B80C-7B1F-DAD0-0B697393D9F7}"/>
            </a:ext>
          </a:extLst>
        </p:cNvPr>
        <p:cNvGrpSpPr/>
        <p:nvPr/>
      </p:nvGrpSpPr>
      <p:grpSpPr>
        <a:xfrm>
          <a:off x="0" y="0"/>
          <a:ext cx="0" cy="0"/>
          <a:chOff x="0" y="0"/>
          <a:chExt cx="0" cy="0"/>
        </a:xfrm>
      </p:grpSpPr>
      <p:sp>
        <p:nvSpPr>
          <p:cNvPr id="323" name="Google Shape;323;p11:notes">
            <a:extLst>
              <a:ext uri="{FF2B5EF4-FFF2-40B4-BE49-F238E27FC236}">
                <a16:creationId xmlns:a16="http://schemas.microsoft.com/office/drawing/2014/main" id="{9F9F4399-B3C9-72DB-5229-37E485DE1A4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1:notes">
            <a:extLst>
              <a:ext uri="{FF2B5EF4-FFF2-40B4-BE49-F238E27FC236}">
                <a16:creationId xmlns:a16="http://schemas.microsoft.com/office/drawing/2014/main" id="{7A8A79EE-FC97-9C00-2232-89DEE925B95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5" name="Google Shape;325;p11:notes">
            <a:extLst>
              <a:ext uri="{FF2B5EF4-FFF2-40B4-BE49-F238E27FC236}">
                <a16:creationId xmlns:a16="http://schemas.microsoft.com/office/drawing/2014/main" id="{3EBEFE44-6624-16CD-3E5C-1E05D89935A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extLst>
      <p:ext uri="{BB962C8B-B14F-4D97-AF65-F5344CB8AC3E}">
        <p14:creationId xmlns:p14="http://schemas.microsoft.com/office/powerpoint/2010/main" val="11116511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8F2D1233-B80C-7B1F-DAD0-0B697393D9F7}"/>
            </a:ext>
          </a:extLst>
        </p:cNvPr>
        <p:cNvGrpSpPr/>
        <p:nvPr/>
      </p:nvGrpSpPr>
      <p:grpSpPr>
        <a:xfrm>
          <a:off x="0" y="0"/>
          <a:ext cx="0" cy="0"/>
          <a:chOff x="0" y="0"/>
          <a:chExt cx="0" cy="0"/>
        </a:xfrm>
      </p:grpSpPr>
      <p:sp>
        <p:nvSpPr>
          <p:cNvPr id="323" name="Google Shape;323;p11:notes">
            <a:extLst>
              <a:ext uri="{FF2B5EF4-FFF2-40B4-BE49-F238E27FC236}">
                <a16:creationId xmlns:a16="http://schemas.microsoft.com/office/drawing/2014/main" id="{9F9F4399-B3C9-72DB-5229-37E485DE1A4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1:notes">
            <a:extLst>
              <a:ext uri="{FF2B5EF4-FFF2-40B4-BE49-F238E27FC236}">
                <a16:creationId xmlns:a16="http://schemas.microsoft.com/office/drawing/2014/main" id="{7A8A79EE-FC97-9C00-2232-89DEE925B95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5" name="Google Shape;325;p11:notes">
            <a:extLst>
              <a:ext uri="{FF2B5EF4-FFF2-40B4-BE49-F238E27FC236}">
                <a16:creationId xmlns:a16="http://schemas.microsoft.com/office/drawing/2014/main" id="{3EBEFE44-6624-16CD-3E5C-1E05D89935A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extLst>
      <p:ext uri="{BB962C8B-B14F-4D97-AF65-F5344CB8AC3E}">
        <p14:creationId xmlns:p14="http://schemas.microsoft.com/office/powerpoint/2010/main" val="4126374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8F2D1233-B80C-7B1F-DAD0-0B697393D9F7}"/>
            </a:ext>
          </a:extLst>
        </p:cNvPr>
        <p:cNvGrpSpPr/>
        <p:nvPr/>
      </p:nvGrpSpPr>
      <p:grpSpPr>
        <a:xfrm>
          <a:off x="0" y="0"/>
          <a:ext cx="0" cy="0"/>
          <a:chOff x="0" y="0"/>
          <a:chExt cx="0" cy="0"/>
        </a:xfrm>
      </p:grpSpPr>
      <p:sp>
        <p:nvSpPr>
          <p:cNvPr id="323" name="Google Shape;323;p11:notes">
            <a:extLst>
              <a:ext uri="{FF2B5EF4-FFF2-40B4-BE49-F238E27FC236}">
                <a16:creationId xmlns:a16="http://schemas.microsoft.com/office/drawing/2014/main" id="{9F9F4399-B3C9-72DB-5229-37E485DE1A4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1:notes">
            <a:extLst>
              <a:ext uri="{FF2B5EF4-FFF2-40B4-BE49-F238E27FC236}">
                <a16:creationId xmlns:a16="http://schemas.microsoft.com/office/drawing/2014/main" id="{7A8A79EE-FC97-9C00-2232-89DEE925B95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5" name="Google Shape;325;p11:notes">
            <a:extLst>
              <a:ext uri="{FF2B5EF4-FFF2-40B4-BE49-F238E27FC236}">
                <a16:creationId xmlns:a16="http://schemas.microsoft.com/office/drawing/2014/main" id="{3EBEFE44-6624-16CD-3E5C-1E05D89935A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extLst>
      <p:ext uri="{BB962C8B-B14F-4D97-AF65-F5344CB8AC3E}">
        <p14:creationId xmlns:p14="http://schemas.microsoft.com/office/powerpoint/2010/main" val="30046679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8F2D1233-B80C-7B1F-DAD0-0B697393D9F7}"/>
            </a:ext>
          </a:extLst>
        </p:cNvPr>
        <p:cNvGrpSpPr/>
        <p:nvPr/>
      </p:nvGrpSpPr>
      <p:grpSpPr>
        <a:xfrm>
          <a:off x="0" y="0"/>
          <a:ext cx="0" cy="0"/>
          <a:chOff x="0" y="0"/>
          <a:chExt cx="0" cy="0"/>
        </a:xfrm>
      </p:grpSpPr>
      <p:sp>
        <p:nvSpPr>
          <p:cNvPr id="323" name="Google Shape;323;p11:notes">
            <a:extLst>
              <a:ext uri="{FF2B5EF4-FFF2-40B4-BE49-F238E27FC236}">
                <a16:creationId xmlns:a16="http://schemas.microsoft.com/office/drawing/2014/main" id="{9F9F4399-B3C9-72DB-5229-37E485DE1A4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1:notes">
            <a:extLst>
              <a:ext uri="{FF2B5EF4-FFF2-40B4-BE49-F238E27FC236}">
                <a16:creationId xmlns:a16="http://schemas.microsoft.com/office/drawing/2014/main" id="{7A8A79EE-FC97-9C00-2232-89DEE925B95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5" name="Google Shape;325;p11:notes">
            <a:extLst>
              <a:ext uri="{FF2B5EF4-FFF2-40B4-BE49-F238E27FC236}">
                <a16:creationId xmlns:a16="http://schemas.microsoft.com/office/drawing/2014/main" id="{3EBEFE44-6624-16CD-3E5C-1E05D89935A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extLst>
      <p:ext uri="{BB962C8B-B14F-4D97-AF65-F5344CB8AC3E}">
        <p14:creationId xmlns:p14="http://schemas.microsoft.com/office/powerpoint/2010/main" val="30458924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8F2D1233-B80C-7B1F-DAD0-0B697393D9F7}"/>
            </a:ext>
          </a:extLst>
        </p:cNvPr>
        <p:cNvGrpSpPr/>
        <p:nvPr/>
      </p:nvGrpSpPr>
      <p:grpSpPr>
        <a:xfrm>
          <a:off x="0" y="0"/>
          <a:ext cx="0" cy="0"/>
          <a:chOff x="0" y="0"/>
          <a:chExt cx="0" cy="0"/>
        </a:xfrm>
      </p:grpSpPr>
      <p:sp>
        <p:nvSpPr>
          <p:cNvPr id="323" name="Google Shape;323;p11:notes">
            <a:extLst>
              <a:ext uri="{FF2B5EF4-FFF2-40B4-BE49-F238E27FC236}">
                <a16:creationId xmlns:a16="http://schemas.microsoft.com/office/drawing/2014/main" id="{9F9F4399-B3C9-72DB-5229-37E485DE1A4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1:notes">
            <a:extLst>
              <a:ext uri="{FF2B5EF4-FFF2-40B4-BE49-F238E27FC236}">
                <a16:creationId xmlns:a16="http://schemas.microsoft.com/office/drawing/2014/main" id="{7A8A79EE-FC97-9C00-2232-89DEE925B95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11:notes">
            <a:extLst>
              <a:ext uri="{FF2B5EF4-FFF2-40B4-BE49-F238E27FC236}">
                <a16:creationId xmlns:a16="http://schemas.microsoft.com/office/drawing/2014/main" id="{3EBEFE44-6624-16CD-3E5C-1E05D89935A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extLst>
      <p:ext uri="{BB962C8B-B14F-4D97-AF65-F5344CB8AC3E}">
        <p14:creationId xmlns:p14="http://schemas.microsoft.com/office/powerpoint/2010/main" val="40576166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23" name="Google Shape;22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208833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8F2D1233-B80C-7B1F-DAD0-0B697393D9F7}"/>
            </a:ext>
          </a:extLst>
        </p:cNvPr>
        <p:cNvGrpSpPr/>
        <p:nvPr/>
      </p:nvGrpSpPr>
      <p:grpSpPr>
        <a:xfrm>
          <a:off x="0" y="0"/>
          <a:ext cx="0" cy="0"/>
          <a:chOff x="0" y="0"/>
          <a:chExt cx="0" cy="0"/>
        </a:xfrm>
      </p:grpSpPr>
      <p:sp>
        <p:nvSpPr>
          <p:cNvPr id="323" name="Google Shape;323;p11:notes">
            <a:extLst>
              <a:ext uri="{FF2B5EF4-FFF2-40B4-BE49-F238E27FC236}">
                <a16:creationId xmlns:a16="http://schemas.microsoft.com/office/drawing/2014/main" id="{9F9F4399-B3C9-72DB-5229-37E485DE1A4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1:notes">
            <a:extLst>
              <a:ext uri="{FF2B5EF4-FFF2-40B4-BE49-F238E27FC236}">
                <a16:creationId xmlns:a16="http://schemas.microsoft.com/office/drawing/2014/main" id="{7A8A79EE-FC97-9C00-2232-89DEE925B95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11:notes">
            <a:extLst>
              <a:ext uri="{FF2B5EF4-FFF2-40B4-BE49-F238E27FC236}">
                <a16:creationId xmlns:a16="http://schemas.microsoft.com/office/drawing/2014/main" id="{3EBEFE44-6624-16CD-3E5C-1E05D89935A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extLst>
      <p:ext uri="{BB962C8B-B14F-4D97-AF65-F5344CB8AC3E}">
        <p14:creationId xmlns:p14="http://schemas.microsoft.com/office/powerpoint/2010/main" val="1999746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D65610F0-3F0E-71CA-3EBD-4077156060CB}"/>
            </a:ext>
          </a:extLst>
        </p:cNvPr>
        <p:cNvGrpSpPr/>
        <p:nvPr/>
      </p:nvGrpSpPr>
      <p:grpSpPr>
        <a:xfrm>
          <a:off x="0" y="0"/>
          <a:ext cx="0" cy="0"/>
          <a:chOff x="0" y="0"/>
          <a:chExt cx="0" cy="0"/>
        </a:xfrm>
      </p:grpSpPr>
      <p:sp>
        <p:nvSpPr>
          <p:cNvPr id="323" name="Google Shape;323;p11:notes">
            <a:extLst>
              <a:ext uri="{FF2B5EF4-FFF2-40B4-BE49-F238E27FC236}">
                <a16:creationId xmlns:a16="http://schemas.microsoft.com/office/drawing/2014/main" id="{56772AB7-F8AE-719D-2200-DD66482835B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1:notes">
            <a:extLst>
              <a:ext uri="{FF2B5EF4-FFF2-40B4-BE49-F238E27FC236}">
                <a16:creationId xmlns:a16="http://schemas.microsoft.com/office/drawing/2014/main" id="{5283824F-9478-364D-577B-A3DB83FE592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11:notes">
            <a:extLst>
              <a:ext uri="{FF2B5EF4-FFF2-40B4-BE49-F238E27FC236}">
                <a16:creationId xmlns:a16="http://schemas.microsoft.com/office/drawing/2014/main" id="{6BFF0285-31BB-A21E-F311-71207F48A45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extLst>
      <p:ext uri="{BB962C8B-B14F-4D97-AF65-F5344CB8AC3E}">
        <p14:creationId xmlns:p14="http://schemas.microsoft.com/office/powerpoint/2010/main" val="11956445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extLst>
      <p:ext uri="{BB962C8B-B14F-4D97-AF65-F5344CB8AC3E}">
        <p14:creationId xmlns:p14="http://schemas.microsoft.com/office/powerpoint/2010/main" val="3306652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23" name="Google Shape;22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70250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09" name="Google Shape;20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23796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3077101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9469618A-F301-01DD-A2FE-F6C58D1A1A39}"/>
            </a:ext>
          </a:extLst>
        </p:cNvPr>
        <p:cNvGrpSpPr/>
        <p:nvPr/>
      </p:nvGrpSpPr>
      <p:grpSpPr>
        <a:xfrm>
          <a:off x="0" y="0"/>
          <a:ext cx="0" cy="0"/>
          <a:chOff x="0" y="0"/>
          <a:chExt cx="0" cy="0"/>
        </a:xfrm>
      </p:grpSpPr>
      <p:sp>
        <p:nvSpPr>
          <p:cNvPr id="323" name="Google Shape;323;p11:notes">
            <a:extLst>
              <a:ext uri="{FF2B5EF4-FFF2-40B4-BE49-F238E27FC236}">
                <a16:creationId xmlns:a16="http://schemas.microsoft.com/office/drawing/2014/main" id="{CE8F46BB-466B-4E9B-006B-9300401F03F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1:notes">
            <a:extLst>
              <a:ext uri="{FF2B5EF4-FFF2-40B4-BE49-F238E27FC236}">
                <a16:creationId xmlns:a16="http://schemas.microsoft.com/office/drawing/2014/main" id="{A5F3D59F-9E20-8E00-721A-21956D35095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11:notes">
            <a:extLst>
              <a:ext uri="{FF2B5EF4-FFF2-40B4-BE49-F238E27FC236}">
                <a16:creationId xmlns:a16="http://schemas.microsoft.com/office/drawing/2014/main" id="{818DC37E-C152-F4F8-8DCF-3EE293E28319}"/>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054363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1903596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23" name="Google Shape;22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35625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603504" y="767419"/>
            <a:ext cx="10780776" cy="3355848"/>
          </a:xfrm>
          <a:prstGeom prst="rect">
            <a:avLst/>
          </a:prstGeom>
          <a:noFill/>
          <a:ln>
            <a:noFill/>
          </a:ln>
        </p:spPr>
        <p:txBody>
          <a:bodyPr spcFirstLastPara="1" wrap="square" lIns="91425" tIns="45700" rIns="91425" bIns="45700" anchor="b" anchorCtr="0">
            <a:normAutofit/>
          </a:bodyPr>
          <a:lstStyle>
            <a:lvl1pPr lvl="0" algn="l">
              <a:lnSpc>
                <a:spcPct val="80000"/>
              </a:lnSpc>
              <a:spcBef>
                <a:spcPts val="0"/>
              </a:spcBef>
              <a:spcAft>
                <a:spcPts val="0"/>
              </a:spcAft>
              <a:buClr>
                <a:schemeClr val="accent1"/>
              </a:buClr>
              <a:buSzPts val="8800"/>
              <a:buFont typeface="Century Gothic"/>
              <a:buNone/>
              <a:defRPr sz="8800" b="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667512" y="4204209"/>
            <a:ext cx="9226296" cy="1645920"/>
          </a:xfrm>
          <a:prstGeom prst="rect">
            <a:avLst/>
          </a:prstGeom>
          <a:noFill/>
          <a:ln>
            <a:noFill/>
          </a:ln>
        </p:spPr>
        <p:txBody>
          <a:bodyPr spcFirstLastPara="1" wrap="square" lIns="91425" tIns="45700" rIns="91425" bIns="45700" anchor="t" anchorCtr="0">
            <a:normAutofit/>
          </a:bodyPr>
          <a:lstStyle>
            <a:lvl1pPr marL="457200" lvl="0" indent="-228600" algn="l">
              <a:lnSpc>
                <a:spcPct val="85000"/>
              </a:lnSpc>
              <a:spcBef>
                <a:spcPts val="1300"/>
              </a:spcBef>
              <a:spcAft>
                <a:spcPts val="0"/>
              </a:spcAft>
              <a:buClr>
                <a:schemeClr val="dk1"/>
              </a:buClr>
              <a:buSzPts val="3200"/>
              <a:buNone/>
              <a:defRPr sz="3200">
                <a:solidFill>
                  <a:schemeClr val="dk1"/>
                </a:solidFill>
                <a:latin typeface="Century Gothic"/>
                <a:ea typeface="Century Gothic"/>
                <a:cs typeface="Century Gothic"/>
                <a:sym typeface="Century Gothic"/>
              </a:defRPr>
            </a:lvl1pPr>
            <a:lvl2pPr marL="914400" lvl="1" indent="-228600" algn="l">
              <a:lnSpc>
                <a:spcPct val="85000"/>
              </a:lnSpc>
              <a:spcBef>
                <a:spcPts val="600"/>
              </a:spcBef>
              <a:spcAft>
                <a:spcPts val="0"/>
              </a:spcAft>
              <a:buClr>
                <a:srgbClr val="888888"/>
              </a:buClr>
              <a:buSzPts val="1800"/>
              <a:buNone/>
              <a:defRPr sz="1800">
                <a:solidFill>
                  <a:srgbClr val="888888"/>
                </a:solidFill>
              </a:defRPr>
            </a:lvl2pPr>
            <a:lvl3pPr marL="1371600" lvl="2" indent="-228600" algn="l">
              <a:lnSpc>
                <a:spcPct val="85000"/>
              </a:lnSpc>
              <a:spcBef>
                <a:spcPts val="600"/>
              </a:spcBef>
              <a:spcAft>
                <a:spcPts val="0"/>
              </a:spcAft>
              <a:buClr>
                <a:srgbClr val="888888"/>
              </a:buClr>
              <a:buSzPts val="1600"/>
              <a:buNone/>
              <a:defRPr sz="1600">
                <a:solidFill>
                  <a:srgbClr val="888888"/>
                </a:solidFill>
              </a:defRPr>
            </a:lvl3pPr>
            <a:lvl4pPr marL="1828800" lvl="3" indent="-228600" algn="l">
              <a:lnSpc>
                <a:spcPct val="85000"/>
              </a:lnSpc>
              <a:spcBef>
                <a:spcPts val="600"/>
              </a:spcBef>
              <a:spcAft>
                <a:spcPts val="0"/>
              </a:spcAft>
              <a:buClr>
                <a:srgbClr val="888888"/>
              </a:buClr>
              <a:buSzPts val="1400"/>
              <a:buNone/>
              <a:defRPr sz="1400">
                <a:solidFill>
                  <a:srgbClr val="888888"/>
                </a:solidFill>
              </a:defRPr>
            </a:lvl4pPr>
            <a:lvl5pPr marL="2286000" lvl="4" indent="-228600" algn="l">
              <a:lnSpc>
                <a:spcPct val="85000"/>
              </a:lnSpc>
              <a:spcBef>
                <a:spcPts val="600"/>
              </a:spcBef>
              <a:spcAft>
                <a:spcPts val="0"/>
              </a:spcAft>
              <a:buClr>
                <a:srgbClr val="888888"/>
              </a:buClr>
              <a:buSzPts val="1400"/>
              <a:buNone/>
              <a:defRPr sz="1400">
                <a:solidFill>
                  <a:srgbClr val="888888"/>
                </a:solidFill>
              </a:defRPr>
            </a:lvl5pPr>
            <a:lvl6pPr marL="2743200" lvl="5" indent="-228600" algn="l">
              <a:lnSpc>
                <a:spcPct val="85000"/>
              </a:lnSpc>
              <a:spcBef>
                <a:spcPts val="600"/>
              </a:spcBef>
              <a:spcAft>
                <a:spcPts val="0"/>
              </a:spcAft>
              <a:buClr>
                <a:srgbClr val="888888"/>
              </a:buClr>
              <a:buSzPts val="1400"/>
              <a:buNone/>
              <a:defRPr sz="1400">
                <a:solidFill>
                  <a:srgbClr val="888888"/>
                </a:solidFill>
              </a:defRPr>
            </a:lvl6pPr>
            <a:lvl7pPr marL="3200400" lvl="6" indent="-228600" algn="l">
              <a:lnSpc>
                <a:spcPct val="85000"/>
              </a:lnSpc>
              <a:spcBef>
                <a:spcPts val="600"/>
              </a:spcBef>
              <a:spcAft>
                <a:spcPts val="0"/>
              </a:spcAft>
              <a:buClr>
                <a:srgbClr val="888888"/>
              </a:buClr>
              <a:buSzPts val="1400"/>
              <a:buNone/>
              <a:defRPr sz="1400">
                <a:solidFill>
                  <a:srgbClr val="888888"/>
                </a:solidFill>
              </a:defRPr>
            </a:lvl7pPr>
            <a:lvl8pPr marL="3657600" lvl="7" indent="-228600" algn="l">
              <a:lnSpc>
                <a:spcPct val="85000"/>
              </a:lnSpc>
              <a:spcBef>
                <a:spcPts val="600"/>
              </a:spcBef>
              <a:spcAft>
                <a:spcPts val="0"/>
              </a:spcAft>
              <a:buClr>
                <a:srgbClr val="888888"/>
              </a:buClr>
              <a:buSzPts val="1400"/>
              <a:buNone/>
              <a:defRPr sz="1400">
                <a:solidFill>
                  <a:srgbClr val="888888"/>
                </a:solidFill>
              </a:defRPr>
            </a:lvl8pPr>
            <a:lvl9pPr marL="4114800" lvl="8" indent="-228600" algn="l">
              <a:lnSpc>
                <a:spcPct val="85000"/>
              </a:lnSpc>
              <a:spcBef>
                <a:spcPts val="600"/>
              </a:spcBef>
              <a:spcAft>
                <a:spcPts val="0"/>
              </a:spcAft>
              <a:buClr>
                <a:srgbClr val="888888"/>
              </a:buClr>
              <a:buSzPts val="1400"/>
              <a:buNone/>
              <a:defRPr sz="1400">
                <a:solidFill>
                  <a:srgbClr val="888888"/>
                </a:solidFill>
              </a:defRPr>
            </a:lvl9pPr>
          </a:lstStyle>
          <a:p>
            <a:endParaRPr/>
          </a:p>
        </p:txBody>
      </p:sp>
      <p:sp>
        <p:nvSpPr>
          <p:cNvPr id="93" name="Google Shape;93;p14"/>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rgbClr val="262626"/>
              </a:buClr>
              <a:buSzPts val="1800"/>
              <a:buChar char=" "/>
              <a:defRPr/>
            </a:lvl1pPr>
            <a:lvl2pPr marL="914400" lvl="1" indent="-342900" algn="l">
              <a:lnSpc>
                <a:spcPct val="85000"/>
              </a:lnSpc>
              <a:spcBef>
                <a:spcPts val="600"/>
              </a:spcBef>
              <a:spcAft>
                <a:spcPts val="0"/>
              </a:spcAft>
              <a:buClr>
                <a:srgbClr val="262626"/>
              </a:buClr>
              <a:buSzPts val="1800"/>
              <a:buChar char=" "/>
              <a:defRPr/>
            </a:lvl2pPr>
            <a:lvl3pPr marL="1371600" lvl="2" indent="-342900" algn="l">
              <a:lnSpc>
                <a:spcPct val="85000"/>
              </a:lnSpc>
              <a:spcBef>
                <a:spcPts val="600"/>
              </a:spcBef>
              <a:spcAft>
                <a:spcPts val="0"/>
              </a:spcAft>
              <a:buClr>
                <a:srgbClr val="262626"/>
              </a:buClr>
              <a:buSzPts val="1800"/>
              <a:buChar char=" "/>
              <a:defRPr/>
            </a:lvl3pPr>
            <a:lvl4pPr marL="1828800" lvl="3" indent="-342900" algn="l">
              <a:lnSpc>
                <a:spcPct val="85000"/>
              </a:lnSpc>
              <a:spcBef>
                <a:spcPts val="600"/>
              </a:spcBef>
              <a:spcAft>
                <a:spcPts val="0"/>
              </a:spcAft>
              <a:buClr>
                <a:srgbClr val="262626"/>
              </a:buClr>
              <a:buSzPts val="1800"/>
              <a:buChar char=" "/>
              <a:defRPr/>
            </a:lvl4pPr>
            <a:lvl5pPr marL="2286000" lvl="4" indent="-342900" algn="l">
              <a:lnSpc>
                <a:spcPct val="85000"/>
              </a:lnSpc>
              <a:spcBef>
                <a:spcPts val="600"/>
              </a:spcBef>
              <a:spcAft>
                <a:spcPts val="0"/>
              </a:spcAft>
              <a:buClr>
                <a:srgbClr val="262626"/>
              </a:buClr>
              <a:buSzPts val="1800"/>
              <a:buChar char=" "/>
              <a:defRPr/>
            </a:lvl5pPr>
            <a:lvl6pPr marL="2743200" lvl="5" indent="-342900" algn="l">
              <a:lnSpc>
                <a:spcPct val="85000"/>
              </a:lnSpc>
              <a:spcBef>
                <a:spcPts val="600"/>
              </a:spcBef>
              <a:spcAft>
                <a:spcPts val="0"/>
              </a:spcAft>
              <a:buClr>
                <a:srgbClr val="262626"/>
              </a:buClr>
              <a:buSzPts val="1800"/>
              <a:buChar char=" "/>
              <a:defRPr/>
            </a:lvl6pPr>
            <a:lvl7pPr marL="3200400" lvl="6" indent="-342900" algn="l">
              <a:lnSpc>
                <a:spcPct val="85000"/>
              </a:lnSpc>
              <a:spcBef>
                <a:spcPts val="600"/>
              </a:spcBef>
              <a:spcAft>
                <a:spcPts val="0"/>
              </a:spcAft>
              <a:buClr>
                <a:srgbClr val="262626"/>
              </a:buClr>
              <a:buSzPts val="1800"/>
              <a:buChar char=" "/>
              <a:defRPr/>
            </a:lvl7pPr>
            <a:lvl8pPr marL="3657600" lvl="7" indent="-342900" algn="l">
              <a:lnSpc>
                <a:spcPct val="85000"/>
              </a:lnSpc>
              <a:spcBef>
                <a:spcPts val="600"/>
              </a:spcBef>
              <a:spcAft>
                <a:spcPts val="0"/>
              </a:spcAft>
              <a:buClr>
                <a:srgbClr val="262626"/>
              </a:buClr>
              <a:buSzPts val="1800"/>
              <a:buChar char=" "/>
              <a:defRPr/>
            </a:lvl8pPr>
            <a:lvl9pPr marL="4114800" lvl="8" indent="-342900" algn="l">
              <a:lnSpc>
                <a:spcPct val="85000"/>
              </a:lnSpc>
              <a:spcBef>
                <a:spcPts val="600"/>
              </a:spcBef>
              <a:spcAft>
                <a:spcPts val="0"/>
              </a:spcAft>
              <a:buClr>
                <a:srgbClr val="262626"/>
              </a:buClr>
              <a:buSzPts val="1800"/>
              <a:buChar char=" "/>
              <a:defRPr/>
            </a:lvl9pPr>
          </a:lstStyle>
          <a:p>
            <a:endParaRPr dirty="0"/>
          </a:p>
        </p:txBody>
      </p:sp>
      <p:sp>
        <p:nvSpPr>
          <p:cNvPr id="99" name="Google Shape;99;p15"/>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1"/>
        </a:solidFill>
        <a:effectLst/>
      </p:bgPr>
    </p:bg>
    <p:spTree>
      <p:nvGrpSpPr>
        <p:cNvPr id="1" name="Shape 102"/>
        <p:cNvGrpSpPr/>
        <p:nvPr/>
      </p:nvGrpSpPr>
      <p:grpSpPr>
        <a:xfrm>
          <a:off x="0" y="0"/>
          <a:ext cx="0" cy="0"/>
          <a:chOff x="0" y="0"/>
          <a:chExt cx="0" cy="0"/>
        </a:xfrm>
      </p:grpSpPr>
      <p:sp>
        <p:nvSpPr>
          <p:cNvPr id="103" name="Google Shape;103;p16"/>
          <p:cNvSpPr/>
          <p:nvPr/>
        </p:nvSpPr>
        <p:spPr>
          <a:xfrm>
            <a:off x="0" y="0"/>
            <a:ext cx="12192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6"/>
          <p:cNvSpPr txBox="1">
            <a:spLocks noGrp="1"/>
          </p:cNvSpPr>
          <p:nvPr>
            <p:ph type="ctrTitle"/>
          </p:nvPr>
        </p:nvSpPr>
        <p:spPr>
          <a:xfrm>
            <a:off x="603504" y="770467"/>
            <a:ext cx="10782300" cy="3352800"/>
          </a:xfrm>
          <a:prstGeom prst="rect">
            <a:avLst/>
          </a:prstGeom>
          <a:noFill/>
          <a:ln>
            <a:noFill/>
          </a:ln>
        </p:spPr>
        <p:txBody>
          <a:bodyPr spcFirstLastPara="1" wrap="square" lIns="91425" tIns="45700" rIns="91425" bIns="45700" anchor="b" anchorCtr="0">
            <a:noAutofit/>
          </a:bodyPr>
          <a:lstStyle>
            <a:lvl1pPr lvl="0" algn="l">
              <a:lnSpc>
                <a:spcPct val="80000"/>
              </a:lnSpc>
              <a:spcBef>
                <a:spcPts val="0"/>
              </a:spcBef>
              <a:spcAft>
                <a:spcPts val="0"/>
              </a:spcAft>
              <a:buClr>
                <a:srgbClr val="FFFFFF"/>
              </a:buClr>
              <a:buSzPts val="8800"/>
              <a:buFont typeface="Century Gothic"/>
              <a:buNone/>
              <a:defRPr sz="88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16"/>
          <p:cNvSpPr txBox="1">
            <a:spLocks noGrp="1"/>
          </p:cNvSpPr>
          <p:nvPr>
            <p:ph type="subTitle" idx="1"/>
          </p:nvPr>
        </p:nvSpPr>
        <p:spPr>
          <a:xfrm>
            <a:off x="667512" y="4206876"/>
            <a:ext cx="9228201" cy="164592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chemeClr val="lt1"/>
              </a:buClr>
              <a:buSzPts val="3200"/>
              <a:buNone/>
              <a:defRPr sz="3200">
                <a:solidFill>
                  <a:schemeClr val="lt1"/>
                </a:solidFill>
                <a:latin typeface="Century Gothic"/>
                <a:ea typeface="Century Gothic"/>
                <a:cs typeface="Century Gothic"/>
                <a:sym typeface="Century Gothic"/>
              </a:defRPr>
            </a:lvl1pPr>
            <a:lvl2pPr lvl="1" algn="ctr">
              <a:lnSpc>
                <a:spcPct val="85000"/>
              </a:lnSpc>
              <a:spcBef>
                <a:spcPts val="600"/>
              </a:spcBef>
              <a:spcAft>
                <a:spcPts val="0"/>
              </a:spcAft>
              <a:buClr>
                <a:srgbClr val="262626"/>
              </a:buClr>
              <a:buSzPts val="2800"/>
              <a:buNone/>
              <a:defRPr sz="2800"/>
            </a:lvl2pPr>
            <a:lvl3pPr lvl="2" algn="ctr">
              <a:lnSpc>
                <a:spcPct val="85000"/>
              </a:lnSpc>
              <a:spcBef>
                <a:spcPts val="600"/>
              </a:spcBef>
              <a:spcAft>
                <a:spcPts val="0"/>
              </a:spcAft>
              <a:buClr>
                <a:srgbClr val="262626"/>
              </a:buClr>
              <a:buSzPts val="2400"/>
              <a:buNone/>
              <a:defRPr sz="2400"/>
            </a:lvl3pPr>
            <a:lvl4pPr lvl="3" algn="ctr">
              <a:lnSpc>
                <a:spcPct val="85000"/>
              </a:lnSpc>
              <a:spcBef>
                <a:spcPts val="600"/>
              </a:spcBef>
              <a:spcAft>
                <a:spcPts val="0"/>
              </a:spcAft>
              <a:buClr>
                <a:srgbClr val="262626"/>
              </a:buClr>
              <a:buSzPts val="2000"/>
              <a:buNone/>
              <a:defRPr sz="2000"/>
            </a:lvl4pPr>
            <a:lvl5pPr lvl="4" algn="ctr">
              <a:lnSpc>
                <a:spcPct val="85000"/>
              </a:lnSpc>
              <a:spcBef>
                <a:spcPts val="600"/>
              </a:spcBef>
              <a:spcAft>
                <a:spcPts val="0"/>
              </a:spcAft>
              <a:buClr>
                <a:srgbClr val="262626"/>
              </a:buClr>
              <a:buSzPts val="2000"/>
              <a:buNone/>
              <a:defRPr sz="2000"/>
            </a:lvl5pPr>
            <a:lvl6pPr lvl="5" algn="ctr">
              <a:lnSpc>
                <a:spcPct val="85000"/>
              </a:lnSpc>
              <a:spcBef>
                <a:spcPts val="600"/>
              </a:spcBef>
              <a:spcAft>
                <a:spcPts val="0"/>
              </a:spcAft>
              <a:buClr>
                <a:srgbClr val="262626"/>
              </a:buClr>
              <a:buSzPts val="2000"/>
              <a:buNone/>
              <a:defRPr sz="2000"/>
            </a:lvl6pPr>
            <a:lvl7pPr lvl="6" algn="ctr">
              <a:lnSpc>
                <a:spcPct val="85000"/>
              </a:lnSpc>
              <a:spcBef>
                <a:spcPts val="600"/>
              </a:spcBef>
              <a:spcAft>
                <a:spcPts val="0"/>
              </a:spcAft>
              <a:buClr>
                <a:srgbClr val="262626"/>
              </a:buClr>
              <a:buSzPts val="2000"/>
              <a:buNone/>
              <a:defRPr sz="2000"/>
            </a:lvl7pPr>
            <a:lvl8pPr lvl="7" algn="ctr">
              <a:lnSpc>
                <a:spcPct val="85000"/>
              </a:lnSpc>
              <a:spcBef>
                <a:spcPts val="600"/>
              </a:spcBef>
              <a:spcAft>
                <a:spcPts val="0"/>
              </a:spcAft>
              <a:buClr>
                <a:srgbClr val="262626"/>
              </a:buClr>
              <a:buSzPts val="2000"/>
              <a:buNone/>
              <a:defRPr sz="2000"/>
            </a:lvl8pPr>
            <a:lvl9pPr lvl="8" algn="ctr">
              <a:lnSpc>
                <a:spcPct val="85000"/>
              </a:lnSpc>
              <a:spcBef>
                <a:spcPts val="600"/>
              </a:spcBef>
              <a:spcAft>
                <a:spcPts val="0"/>
              </a:spcAft>
              <a:buClr>
                <a:srgbClr val="262626"/>
              </a:buClr>
              <a:buSzPts val="2000"/>
              <a:buNone/>
              <a:defRPr sz="2000"/>
            </a:lvl9pPr>
          </a:lstStyle>
          <a:p>
            <a:endParaRPr/>
          </a:p>
        </p:txBody>
      </p:sp>
      <p:sp>
        <p:nvSpPr>
          <p:cNvPr id="106" name="Google Shape;106;p16"/>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6"/>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6"/>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None/>
              <a:defRPr sz="10300" b="0" i="0" u="none" strike="noStrike" cap="none">
                <a:solidFill>
                  <a:srgbClr val="FFFFFF"/>
                </a:solidFill>
                <a:latin typeface="Century Gothic"/>
                <a:ea typeface="Century Gothic"/>
                <a:cs typeface="Century Gothic"/>
                <a:sym typeface="Century Gothic"/>
              </a:defRPr>
            </a:lvl1pPr>
            <a:lvl2pPr marL="0" lvl="1" indent="0" algn="r">
              <a:lnSpc>
                <a:spcPct val="100000"/>
              </a:lnSpc>
              <a:spcBef>
                <a:spcPts val="0"/>
              </a:spcBef>
              <a:spcAft>
                <a:spcPts val="0"/>
              </a:spcAft>
              <a:buNone/>
              <a:defRPr sz="10300" b="0" i="0" u="none" strike="noStrike" cap="none">
                <a:solidFill>
                  <a:srgbClr val="FFFFFF"/>
                </a:solidFill>
                <a:latin typeface="Century Gothic"/>
                <a:ea typeface="Century Gothic"/>
                <a:cs typeface="Century Gothic"/>
                <a:sym typeface="Century Gothic"/>
              </a:defRPr>
            </a:lvl2pPr>
            <a:lvl3pPr marL="0" lvl="2" indent="0" algn="r">
              <a:lnSpc>
                <a:spcPct val="100000"/>
              </a:lnSpc>
              <a:spcBef>
                <a:spcPts val="0"/>
              </a:spcBef>
              <a:spcAft>
                <a:spcPts val="0"/>
              </a:spcAft>
              <a:buNone/>
              <a:defRPr sz="10300" b="0" i="0" u="none" strike="noStrike" cap="none">
                <a:solidFill>
                  <a:srgbClr val="FFFFFF"/>
                </a:solidFill>
                <a:latin typeface="Century Gothic"/>
                <a:ea typeface="Century Gothic"/>
                <a:cs typeface="Century Gothic"/>
                <a:sym typeface="Century Gothic"/>
              </a:defRPr>
            </a:lvl3pPr>
            <a:lvl4pPr marL="0" lvl="3" indent="0" algn="r">
              <a:lnSpc>
                <a:spcPct val="100000"/>
              </a:lnSpc>
              <a:spcBef>
                <a:spcPts val="0"/>
              </a:spcBef>
              <a:spcAft>
                <a:spcPts val="0"/>
              </a:spcAft>
              <a:buNone/>
              <a:defRPr sz="10300" b="0" i="0" u="none" strike="noStrike" cap="none">
                <a:solidFill>
                  <a:srgbClr val="FFFFFF"/>
                </a:solidFill>
                <a:latin typeface="Century Gothic"/>
                <a:ea typeface="Century Gothic"/>
                <a:cs typeface="Century Gothic"/>
                <a:sym typeface="Century Gothic"/>
              </a:defRPr>
            </a:lvl4pPr>
            <a:lvl5pPr marL="0" lvl="4" indent="0" algn="r">
              <a:lnSpc>
                <a:spcPct val="100000"/>
              </a:lnSpc>
              <a:spcBef>
                <a:spcPts val="0"/>
              </a:spcBef>
              <a:spcAft>
                <a:spcPts val="0"/>
              </a:spcAft>
              <a:buNone/>
              <a:defRPr sz="10300" b="0" i="0" u="none" strike="noStrike" cap="none">
                <a:solidFill>
                  <a:srgbClr val="FFFFFF"/>
                </a:solidFill>
                <a:latin typeface="Century Gothic"/>
                <a:ea typeface="Century Gothic"/>
                <a:cs typeface="Century Gothic"/>
                <a:sym typeface="Century Gothic"/>
              </a:defRPr>
            </a:lvl5pPr>
            <a:lvl6pPr marL="0" lvl="5" indent="0" algn="r">
              <a:lnSpc>
                <a:spcPct val="100000"/>
              </a:lnSpc>
              <a:spcBef>
                <a:spcPts val="0"/>
              </a:spcBef>
              <a:spcAft>
                <a:spcPts val="0"/>
              </a:spcAft>
              <a:buNone/>
              <a:defRPr sz="10300" b="0" i="0" u="none" strike="noStrike" cap="none">
                <a:solidFill>
                  <a:srgbClr val="FFFFFF"/>
                </a:solidFill>
                <a:latin typeface="Century Gothic"/>
                <a:ea typeface="Century Gothic"/>
                <a:cs typeface="Century Gothic"/>
                <a:sym typeface="Century Gothic"/>
              </a:defRPr>
            </a:lvl6pPr>
            <a:lvl7pPr marL="0" lvl="6" indent="0" algn="r">
              <a:lnSpc>
                <a:spcPct val="100000"/>
              </a:lnSpc>
              <a:spcBef>
                <a:spcPts val="0"/>
              </a:spcBef>
              <a:spcAft>
                <a:spcPts val="0"/>
              </a:spcAft>
              <a:buNone/>
              <a:defRPr sz="10300" b="0" i="0" u="none" strike="noStrike" cap="none">
                <a:solidFill>
                  <a:srgbClr val="FFFFFF"/>
                </a:solidFill>
                <a:latin typeface="Century Gothic"/>
                <a:ea typeface="Century Gothic"/>
                <a:cs typeface="Century Gothic"/>
                <a:sym typeface="Century Gothic"/>
              </a:defRPr>
            </a:lvl7pPr>
            <a:lvl8pPr marL="0" lvl="7" indent="0" algn="r">
              <a:lnSpc>
                <a:spcPct val="100000"/>
              </a:lnSpc>
              <a:spcBef>
                <a:spcPts val="0"/>
              </a:spcBef>
              <a:spcAft>
                <a:spcPts val="0"/>
              </a:spcAft>
              <a:buNone/>
              <a:defRPr sz="10300" b="0" i="0" u="none" strike="noStrike" cap="none">
                <a:solidFill>
                  <a:srgbClr val="FFFFFF"/>
                </a:solidFill>
                <a:latin typeface="Century Gothic"/>
                <a:ea typeface="Century Gothic"/>
                <a:cs typeface="Century Gothic"/>
                <a:sym typeface="Century Gothic"/>
              </a:defRPr>
            </a:lvl8pPr>
            <a:lvl9pPr marL="0" lvl="8" indent="0" algn="r">
              <a:lnSpc>
                <a:spcPct val="100000"/>
              </a:lnSpc>
              <a:spcBef>
                <a:spcPts val="0"/>
              </a:spcBef>
              <a:spcAft>
                <a:spcPts val="0"/>
              </a:spcAft>
              <a:buNone/>
              <a:defRPr sz="10300" b="0" i="0" u="none" strike="noStrike" cap="none">
                <a:solidFill>
                  <a:srgbClr val="FF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18"/>
          <p:cNvSpPr txBox="1">
            <a:spLocks noGrp="1"/>
          </p:cNvSpPr>
          <p:nvPr>
            <p:ph type="body" idx="1"/>
          </p:nvPr>
        </p:nvSpPr>
        <p:spPr>
          <a:xfrm>
            <a:off x="676656" y="2040467"/>
            <a:ext cx="4663440" cy="723400"/>
          </a:xfrm>
          <a:prstGeom prst="rect">
            <a:avLst/>
          </a:prstGeom>
          <a:noFill/>
          <a:ln>
            <a:noFill/>
          </a:ln>
        </p:spPr>
        <p:txBody>
          <a:bodyPr spcFirstLastPara="1" wrap="square" lIns="91425" tIns="45700" rIns="91425" bIns="45700" anchor="ctr" anchorCtr="0">
            <a:normAutofit/>
          </a:bodyPr>
          <a:lstStyle>
            <a:lvl1pPr marL="457200" lvl="0" indent="-228600" algn="l">
              <a:lnSpc>
                <a:spcPct val="85000"/>
              </a:lnSpc>
              <a:spcBef>
                <a:spcPts val="1300"/>
              </a:spcBef>
              <a:spcAft>
                <a:spcPts val="0"/>
              </a:spcAft>
              <a:buClr>
                <a:srgbClr val="262626"/>
              </a:buClr>
              <a:buSzPts val="2200"/>
              <a:buNone/>
              <a:defRPr sz="2200" b="0" cap="none">
                <a:solidFill>
                  <a:srgbClr val="262626"/>
                </a:solidFill>
                <a:latin typeface="Century Gothic"/>
                <a:ea typeface="Century Gothic"/>
                <a:cs typeface="Century Gothic"/>
                <a:sym typeface="Century Gothic"/>
              </a:defRPr>
            </a:lvl1pPr>
            <a:lvl2pPr marL="914400" lvl="1" indent="-228600" algn="l">
              <a:lnSpc>
                <a:spcPct val="85000"/>
              </a:lnSpc>
              <a:spcBef>
                <a:spcPts val="600"/>
              </a:spcBef>
              <a:spcAft>
                <a:spcPts val="0"/>
              </a:spcAft>
              <a:buClr>
                <a:srgbClr val="262626"/>
              </a:buClr>
              <a:buSzPts val="2000"/>
              <a:buNone/>
              <a:defRPr sz="2000" b="1"/>
            </a:lvl2pPr>
            <a:lvl3pPr marL="1371600" lvl="2" indent="-228600" algn="l">
              <a:lnSpc>
                <a:spcPct val="85000"/>
              </a:lnSpc>
              <a:spcBef>
                <a:spcPts val="600"/>
              </a:spcBef>
              <a:spcAft>
                <a:spcPts val="0"/>
              </a:spcAft>
              <a:buClr>
                <a:srgbClr val="262626"/>
              </a:buClr>
              <a:buSzPts val="1800"/>
              <a:buNone/>
              <a:defRPr sz="1800" b="1"/>
            </a:lvl3pPr>
            <a:lvl4pPr marL="1828800" lvl="3" indent="-228600" algn="l">
              <a:lnSpc>
                <a:spcPct val="85000"/>
              </a:lnSpc>
              <a:spcBef>
                <a:spcPts val="600"/>
              </a:spcBef>
              <a:spcAft>
                <a:spcPts val="0"/>
              </a:spcAft>
              <a:buClr>
                <a:srgbClr val="262626"/>
              </a:buClr>
              <a:buSzPts val="1600"/>
              <a:buNone/>
              <a:defRPr sz="1600" b="1"/>
            </a:lvl4pPr>
            <a:lvl5pPr marL="2286000" lvl="4" indent="-228600" algn="l">
              <a:lnSpc>
                <a:spcPct val="85000"/>
              </a:lnSpc>
              <a:spcBef>
                <a:spcPts val="600"/>
              </a:spcBef>
              <a:spcAft>
                <a:spcPts val="0"/>
              </a:spcAft>
              <a:buClr>
                <a:srgbClr val="262626"/>
              </a:buClr>
              <a:buSzPts val="1600"/>
              <a:buNone/>
              <a:defRPr sz="1600" b="1"/>
            </a:lvl5pPr>
            <a:lvl6pPr marL="2743200" lvl="5" indent="-228600" algn="l">
              <a:lnSpc>
                <a:spcPct val="85000"/>
              </a:lnSpc>
              <a:spcBef>
                <a:spcPts val="600"/>
              </a:spcBef>
              <a:spcAft>
                <a:spcPts val="0"/>
              </a:spcAft>
              <a:buClr>
                <a:srgbClr val="262626"/>
              </a:buClr>
              <a:buSzPts val="1600"/>
              <a:buNone/>
              <a:defRPr sz="1600" b="1"/>
            </a:lvl6pPr>
            <a:lvl7pPr marL="3200400" lvl="6" indent="-228600" algn="l">
              <a:lnSpc>
                <a:spcPct val="85000"/>
              </a:lnSpc>
              <a:spcBef>
                <a:spcPts val="600"/>
              </a:spcBef>
              <a:spcAft>
                <a:spcPts val="0"/>
              </a:spcAft>
              <a:buClr>
                <a:srgbClr val="262626"/>
              </a:buClr>
              <a:buSzPts val="1600"/>
              <a:buNone/>
              <a:defRPr sz="1600" b="1"/>
            </a:lvl7pPr>
            <a:lvl8pPr marL="3657600" lvl="7" indent="-228600" algn="l">
              <a:lnSpc>
                <a:spcPct val="85000"/>
              </a:lnSpc>
              <a:spcBef>
                <a:spcPts val="600"/>
              </a:spcBef>
              <a:spcAft>
                <a:spcPts val="0"/>
              </a:spcAft>
              <a:buClr>
                <a:srgbClr val="262626"/>
              </a:buClr>
              <a:buSzPts val="1600"/>
              <a:buNone/>
              <a:defRPr sz="1600" b="1"/>
            </a:lvl8pPr>
            <a:lvl9pPr marL="4114800" lvl="8" indent="-228600" algn="l">
              <a:lnSpc>
                <a:spcPct val="85000"/>
              </a:lnSpc>
              <a:spcBef>
                <a:spcPts val="600"/>
              </a:spcBef>
              <a:spcAft>
                <a:spcPts val="0"/>
              </a:spcAft>
              <a:buClr>
                <a:srgbClr val="262626"/>
              </a:buClr>
              <a:buSzPts val="1600"/>
              <a:buNone/>
              <a:defRPr sz="1600" b="1"/>
            </a:lvl9pPr>
          </a:lstStyle>
          <a:p>
            <a:endParaRPr/>
          </a:p>
        </p:txBody>
      </p:sp>
      <p:sp>
        <p:nvSpPr>
          <p:cNvPr id="119" name="Google Shape;119;p18"/>
          <p:cNvSpPr txBox="1">
            <a:spLocks noGrp="1"/>
          </p:cNvSpPr>
          <p:nvPr>
            <p:ph type="body" idx="2"/>
          </p:nvPr>
        </p:nvSpPr>
        <p:spPr>
          <a:xfrm>
            <a:off x="676656" y="2753084"/>
            <a:ext cx="4663440" cy="3200400"/>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262626"/>
              </a:buClr>
              <a:buSzPts val="2400"/>
              <a:buChar char=" "/>
              <a:defRPr sz="2400"/>
            </a:lvl1pPr>
            <a:lvl2pPr marL="914400" lvl="1" indent="-355600" algn="l">
              <a:lnSpc>
                <a:spcPct val="85000"/>
              </a:lnSpc>
              <a:spcBef>
                <a:spcPts val="600"/>
              </a:spcBef>
              <a:spcAft>
                <a:spcPts val="0"/>
              </a:spcAft>
              <a:buClr>
                <a:srgbClr val="262626"/>
              </a:buClr>
              <a:buSzPts val="2000"/>
              <a:buChar char=" "/>
              <a:defRPr sz="2000"/>
            </a:lvl2pPr>
            <a:lvl3pPr marL="1371600" lvl="2" indent="-342900" algn="l">
              <a:lnSpc>
                <a:spcPct val="85000"/>
              </a:lnSpc>
              <a:spcBef>
                <a:spcPts val="600"/>
              </a:spcBef>
              <a:spcAft>
                <a:spcPts val="0"/>
              </a:spcAft>
              <a:buClr>
                <a:srgbClr val="262626"/>
              </a:buClr>
              <a:buSzPts val="1800"/>
              <a:buChar char=" "/>
              <a:defRPr sz="1800"/>
            </a:lvl3pPr>
            <a:lvl4pPr marL="1828800" lvl="3" indent="-330200" algn="l">
              <a:lnSpc>
                <a:spcPct val="85000"/>
              </a:lnSpc>
              <a:spcBef>
                <a:spcPts val="600"/>
              </a:spcBef>
              <a:spcAft>
                <a:spcPts val="0"/>
              </a:spcAft>
              <a:buClr>
                <a:srgbClr val="262626"/>
              </a:buClr>
              <a:buSzPts val="1600"/>
              <a:buChar char=" "/>
              <a:defRPr sz="1600"/>
            </a:lvl4pPr>
            <a:lvl5pPr marL="2286000" lvl="4" indent="-330200" algn="l">
              <a:lnSpc>
                <a:spcPct val="85000"/>
              </a:lnSpc>
              <a:spcBef>
                <a:spcPts val="600"/>
              </a:spcBef>
              <a:spcAft>
                <a:spcPts val="0"/>
              </a:spcAft>
              <a:buClr>
                <a:srgbClr val="262626"/>
              </a:buClr>
              <a:buSzPts val="1600"/>
              <a:buChar char=" "/>
              <a:defRPr sz="1600"/>
            </a:lvl5pPr>
            <a:lvl6pPr marL="2743200" lvl="5" indent="-330200" algn="l">
              <a:lnSpc>
                <a:spcPct val="85000"/>
              </a:lnSpc>
              <a:spcBef>
                <a:spcPts val="600"/>
              </a:spcBef>
              <a:spcAft>
                <a:spcPts val="0"/>
              </a:spcAft>
              <a:buClr>
                <a:srgbClr val="262626"/>
              </a:buClr>
              <a:buSzPts val="1600"/>
              <a:buChar char=" "/>
              <a:defRPr sz="1600"/>
            </a:lvl6pPr>
            <a:lvl7pPr marL="3200400" lvl="6" indent="-330200" algn="l">
              <a:lnSpc>
                <a:spcPct val="85000"/>
              </a:lnSpc>
              <a:spcBef>
                <a:spcPts val="600"/>
              </a:spcBef>
              <a:spcAft>
                <a:spcPts val="0"/>
              </a:spcAft>
              <a:buClr>
                <a:srgbClr val="262626"/>
              </a:buClr>
              <a:buSzPts val="1600"/>
              <a:buChar char=" "/>
              <a:defRPr sz="1600"/>
            </a:lvl7pPr>
            <a:lvl8pPr marL="3657600" lvl="7" indent="-330200" algn="l">
              <a:lnSpc>
                <a:spcPct val="85000"/>
              </a:lnSpc>
              <a:spcBef>
                <a:spcPts val="600"/>
              </a:spcBef>
              <a:spcAft>
                <a:spcPts val="0"/>
              </a:spcAft>
              <a:buClr>
                <a:srgbClr val="262626"/>
              </a:buClr>
              <a:buSzPts val="1600"/>
              <a:buChar char=" "/>
              <a:defRPr sz="1600"/>
            </a:lvl8pPr>
            <a:lvl9pPr marL="4114800" lvl="8" indent="-330200" algn="l">
              <a:lnSpc>
                <a:spcPct val="85000"/>
              </a:lnSpc>
              <a:spcBef>
                <a:spcPts val="600"/>
              </a:spcBef>
              <a:spcAft>
                <a:spcPts val="0"/>
              </a:spcAft>
              <a:buClr>
                <a:srgbClr val="262626"/>
              </a:buClr>
              <a:buSzPts val="1600"/>
              <a:buChar char=" "/>
              <a:defRPr sz="1600"/>
            </a:lvl9pPr>
          </a:lstStyle>
          <a:p>
            <a:endParaRPr/>
          </a:p>
        </p:txBody>
      </p:sp>
      <p:sp>
        <p:nvSpPr>
          <p:cNvPr id="120" name="Google Shape;120;p18"/>
          <p:cNvSpPr txBox="1">
            <a:spLocks noGrp="1"/>
          </p:cNvSpPr>
          <p:nvPr>
            <p:ph type="body" idx="3"/>
          </p:nvPr>
        </p:nvSpPr>
        <p:spPr>
          <a:xfrm>
            <a:off x="6007608" y="2038435"/>
            <a:ext cx="4663440" cy="722376"/>
          </a:xfrm>
          <a:prstGeom prst="rect">
            <a:avLst/>
          </a:prstGeom>
          <a:noFill/>
          <a:ln>
            <a:noFill/>
          </a:ln>
        </p:spPr>
        <p:txBody>
          <a:bodyPr spcFirstLastPara="1" wrap="square" lIns="91425" tIns="45700" rIns="91425" bIns="45700" anchor="ctr" anchorCtr="0">
            <a:normAutofit/>
          </a:bodyPr>
          <a:lstStyle>
            <a:lvl1pPr marL="457200" lvl="0" indent="-228600" algn="l">
              <a:lnSpc>
                <a:spcPct val="85000"/>
              </a:lnSpc>
              <a:spcBef>
                <a:spcPts val="1300"/>
              </a:spcBef>
              <a:spcAft>
                <a:spcPts val="0"/>
              </a:spcAft>
              <a:buClr>
                <a:srgbClr val="262626"/>
              </a:buClr>
              <a:buSzPts val="2200"/>
              <a:buNone/>
              <a:defRPr sz="2200" b="0" cap="none">
                <a:solidFill>
                  <a:srgbClr val="262626"/>
                </a:solidFill>
                <a:latin typeface="Century Gothic"/>
                <a:ea typeface="Century Gothic"/>
                <a:cs typeface="Century Gothic"/>
                <a:sym typeface="Century Gothic"/>
              </a:defRPr>
            </a:lvl1pPr>
            <a:lvl2pPr marL="914400" lvl="1" indent="-228600" algn="l">
              <a:lnSpc>
                <a:spcPct val="85000"/>
              </a:lnSpc>
              <a:spcBef>
                <a:spcPts val="600"/>
              </a:spcBef>
              <a:spcAft>
                <a:spcPts val="0"/>
              </a:spcAft>
              <a:buClr>
                <a:srgbClr val="262626"/>
              </a:buClr>
              <a:buSzPts val="2000"/>
              <a:buNone/>
              <a:defRPr sz="2000" b="1"/>
            </a:lvl2pPr>
            <a:lvl3pPr marL="1371600" lvl="2" indent="-228600" algn="l">
              <a:lnSpc>
                <a:spcPct val="85000"/>
              </a:lnSpc>
              <a:spcBef>
                <a:spcPts val="600"/>
              </a:spcBef>
              <a:spcAft>
                <a:spcPts val="0"/>
              </a:spcAft>
              <a:buClr>
                <a:srgbClr val="262626"/>
              </a:buClr>
              <a:buSzPts val="1800"/>
              <a:buNone/>
              <a:defRPr sz="1800" b="1"/>
            </a:lvl3pPr>
            <a:lvl4pPr marL="1828800" lvl="3" indent="-228600" algn="l">
              <a:lnSpc>
                <a:spcPct val="85000"/>
              </a:lnSpc>
              <a:spcBef>
                <a:spcPts val="600"/>
              </a:spcBef>
              <a:spcAft>
                <a:spcPts val="0"/>
              </a:spcAft>
              <a:buClr>
                <a:srgbClr val="262626"/>
              </a:buClr>
              <a:buSzPts val="1600"/>
              <a:buNone/>
              <a:defRPr sz="1600" b="1"/>
            </a:lvl4pPr>
            <a:lvl5pPr marL="2286000" lvl="4" indent="-228600" algn="l">
              <a:lnSpc>
                <a:spcPct val="85000"/>
              </a:lnSpc>
              <a:spcBef>
                <a:spcPts val="600"/>
              </a:spcBef>
              <a:spcAft>
                <a:spcPts val="0"/>
              </a:spcAft>
              <a:buClr>
                <a:srgbClr val="262626"/>
              </a:buClr>
              <a:buSzPts val="1600"/>
              <a:buNone/>
              <a:defRPr sz="1600" b="1"/>
            </a:lvl5pPr>
            <a:lvl6pPr marL="2743200" lvl="5" indent="-228600" algn="l">
              <a:lnSpc>
                <a:spcPct val="85000"/>
              </a:lnSpc>
              <a:spcBef>
                <a:spcPts val="600"/>
              </a:spcBef>
              <a:spcAft>
                <a:spcPts val="0"/>
              </a:spcAft>
              <a:buClr>
                <a:srgbClr val="262626"/>
              </a:buClr>
              <a:buSzPts val="1600"/>
              <a:buNone/>
              <a:defRPr sz="1600" b="1"/>
            </a:lvl6pPr>
            <a:lvl7pPr marL="3200400" lvl="6" indent="-228600" algn="l">
              <a:lnSpc>
                <a:spcPct val="85000"/>
              </a:lnSpc>
              <a:spcBef>
                <a:spcPts val="600"/>
              </a:spcBef>
              <a:spcAft>
                <a:spcPts val="0"/>
              </a:spcAft>
              <a:buClr>
                <a:srgbClr val="262626"/>
              </a:buClr>
              <a:buSzPts val="1600"/>
              <a:buNone/>
              <a:defRPr sz="1600" b="1"/>
            </a:lvl7pPr>
            <a:lvl8pPr marL="3657600" lvl="7" indent="-228600" algn="l">
              <a:lnSpc>
                <a:spcPct val="85000"/>
              </a:lnSpc>
              <a:spcBef>
                <a:spcPts val="600"/>
              </a:spcBef>
              <a:spcAft>
                <a:spcPts val="0"/>
              </a:spcAft>
              <a:buClr>
                <a:srgbClr val="262626"/>
              </a:buClr>
              <a:buSzPts val="1600"/>
              <a:buNone/>
              <a:defRPr sz="1600" b="1"/>
            </a:lvl8pPr>
            <a:lvl9pPr marL="4114800" lvl="8" indent="-228600" algn="l">
              <a:lnSpc>
                <a:spcPct val="85000"/>
              </a:lnSpc>
              <a:spcBef>
                <a:spcPts val="600"/>
              </a:spcBef>
              <a:spcAft>
                <a:spcPts val="0"/>
              </a:spcAft>
              <a:buClr>
                <a:srgbClr val="262626"/>
              </a:buClr>
              <a:buSzPts val="1600"/>
              <a:buNone/>
              <a:defRPr sz="1600" b="1"/>
            </a:lvl9pPr>
          </a:lstStyle>
          <a:p>
            <a:endParaRPr/>
          </a:p>
        </p:txBody>
      </p:sp>
      <p:sp>
        <p:nvSpPr>
          <p:cNvPr id="121" name="Google Shape;121;p18"/>
          <p:cNvSpPr txBox="1">
            <a:spLocks noGrp="1"/>
          </p:cNvSpPr>
          <p:nvPr>
            <p:ph type="body" idx="4"/>
          </p:nvPr>
        </p:nvSpPr>
        <p:spPr>
          <a:xfrm>
            <a:off x="6007608" y="2750990"/>
            <a:ext cx="4663440" cy="3200400"/>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262626"/>
              </a:buClr>
              <a:buSzPts val="2400"/>
              <a:buChar char=" "/>
              <a:defRPr sz="2400"/>
            </a:lvl1pPr>
            <a:lvl2pPr marL="914400" lvl="1" indent="-355600" algn="l">
              <a:lnSpc>
                <a:spcPct val="85000"/>
              </a:lnSpc>
              <a:spcBef>
                <a:spcPts val="600"/>
              </a:spcBef>
              <a:spcAft>
                <a:spcPts val="0"/>
              </a:spcAft>
              <a:buClr>
                <a:srgbClr val="262626"/>
              </a:buClr>
              <a:buSzPts val="2000"/>
              <a:buChar char=" "/>
              <a:defRPr sz="2000"/>
            </a:lvl2pPr>
            <a:lvl3pPr marL="1371600" lvl="2" indent="-342900" algn="l">
              <a:lnSpc>
                <a:spcPct val="85000"/>
              </a:lnSpc>
              <a:spcBef>
                <a:spcPts val="600"/>
              </a:spcBef>
              <a:spcAft>
                <a:spcPts val="0"/>
              </a:spcAft>
              <a:buClr>
                <a:srgbClr val="262626"/>
              </a:buClr>
              <a:buSzPts val="1800"/>
              <a:buChar char=" "/>
              <a:defRPr sz="1800"/>
            </a:lvl3pPr>
            <a:lvl4pPr marL="1828800" lvl="3" indent="-330200" algn="l">
              <a:lnSpc>
                <a:spcPct val="85000"/>
              </a:lnSpc>
              <a:spcBef>
                <a:spcPts val="600"/>
              </a:spcBef>
              <a:spcAft>
                <a:spcPts val="0"/>
              </a:spcAft>
              <a:buClr>
                <a:srgbClr val="262626"/>
              </a:buClr>
              <a:buSzPts val="1600"/>
              <a:buChar char=" "/>
              <a:defRPr sz="1600"/>
            </a:lvl4pPr>
            <a:lvl5pPr marL="2286000" lvl="4" indent="-330200" algn="l">
              <a:lnSpc>
                <a:spcPct val="85000"/>
              </a:lnSpc>
              <a:spcBef>
                <a:spcPts val="600"/>
              </a:spcBef>
              <a:spcAft>
                <a:spcPts val="0"/>
              </a:spcAft>
              <a:buClr>
                <a:srgbClr val="262626"/>
              </a:buClr>
              <a:buSzPts val="1600"/>
              <a:buChar char=" "/>
              <a:defRPr sz="1600"/>
            </a:lvl5pPr>
            <a:lvl6pPr marL="2743200" lvl="5" indent="-330200" algn="l">
              <a:lnSpc>
                <a:spcPct val="85000"/>
              </a:lnSpc>
              <a:spcBef>
                <a:spcPts val="600"/>
              </a:spcBef>
              <a:spcAft>
                <a:spcPts val="0"/>
              </a:spcAft>
              <a:buClr>
                <a:srgbClr val="262626"/>
              </a:buClr>
              <a:buSzPts val="1600"/>
              <a:buChar char=" "/>
              <a:defRPr sz="1600"/>
            </a:lvl6pPr>
            <a:lvl7pPr marL="3200400" lvl="6" indent="-330200" algn="l">
              <a:lnSpc>
                <a:spcPct val="85000"/>
              </a:lnSpc>
              <a:spcBef>
                <a:spcPts val="600"/>
              </a:spcBef>
              <a:spcAft>
                <a:spcPts val="0"/>
              </a:spcAft>
              <a:buClr>
                <a:srgbClr val="262626"/>
              </a:buClr>
              <a:buSzPts val="1600"/>
              <a:buChar char=" "/>
              <a:defRPr sz="1600"/>
            </a:lvl7pPr>
            <a:lvl8pPr marL="3657600" lvl="7" indent="-330200" algn="l">
              <a:lnSpc>
                <a:spcPct val="85000"/>
              </a:lnSpc>
              <a:spcBef>
                <a:spcPts val="600"/>
              </a:spcBef>
              <a:spcAft>
                <a:spcPts val="0"/>
              </a:spcAft>
              <a:buClr>
                <a:srgbClr val="262626"/>
              </a:buClr>
              <a:buSzPts val="1600"/>
              <a:buChar char=" "/>
              <a:defRPr sz="1600"/>
            </a:lvl8pPr>
            <a:lvl9pPr marL="4114800" lvl="8" indent="-330200" algn="l">
              <a:lnSpc>
                <a:spcPct val="85000"/>
              </a:lnSpc>
              <a:spcBef>
                <a:spcPts val="600"/>
              </a:spcBef>
              <a:spcAft>
                <a:spcPts val="0"/>
              </a:spcAft>
              <a:buClr>
                <a:srgbClr val="262626"/>
              </a:buClr>
              <a:buSzPts val="1600"/>
              <a:buChar char=" "/>
              <a:defRPr sz="1600"/>
            </a:lvl9pPr>
          </a:lstStyle>
          <a:p>
            <a:endParaRPr/>
          </a:p>
        </p:txBody>
      </p:sp>
      <p:sp>
        <p:nvSpPr>
          <p:cNvPr id="122" name="Google Shape;122;p18"/>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18"/>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8"/>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19"/>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19"/>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19"/>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0"/>
        <p:cNvGrpSpPr/>
        <p:nvPr/>
      </p:nvGrpSpPr>
      <p:grpSpPr>
        <a:xfrm>
          <a:off x="0" y="0"/>
          <a:ext cx="0" cy="0"/>
          <a:chOff x="0" y="0"/>
          <a:chExt cx="0" cy="0"/>
        </a:xfrm>
      </p:grpSpPr>
      <p:sp>
        <p:nvSpPr>
          <p:cNvPr id="131" name="Google Shape;131;p20"/>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20"/>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20"/>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4"/>
        <p:cNvGrpSpPr/>
        <p:nvPr/>
      </p:nvGrpSpPr>
      <p:grpSpPr>
        <a:xfrm>
          <a:off x="0" y="0"/>
          <a:ext cx="0" cy="0"/>
          <a:chOff x="0" y="0"/>
          <a:chExt cx="0" cy="0"/>
        </a:xfrm>
      </p:grpSpPr>
      <p:sp>
        <p:nvSpPr>
          <p:cNvPr id="135" name="Google Shape;135;p21"/>
          <p:cNvSpPr/>
          <p:nvPr/>
        </p:nvSpPr>
        <p:spPr>
          <a:xfrm>
            <a:off x="7620000" y="0"/>
            <a:ext cx="4572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1"/>
          <p:cNvSpPr txBox="1">
            <a:spLocks noGrp="1"/>
          </p:cNvSpPr>
          <p:nvPr>
            <p:ph type="title"/>
          </p:nvPr>
        </p:nvSpPr>
        <p:spPr>
          <a:xfrm>
            <a:off x="8261404" y="542282"/>
            <a:ext cx="3383280" cy="192024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FFFFFF"/>
              </a:buClr>
              <a:buSzPts val="4000"/>
              <a:buFont typeface="Century Gothic"/>
              <a:buNone/>
              <a:defRPr sz="40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21"/>
          <p:cNvSpPr txBox="1">
            <a:spLocks noGrp="1"/>
          </p:cNvSpPr>
          <p:nvPr>
            <p:ph type="body" idx="1"/>
          </p:nvPr>
        </p:nvSpPr>
        <p:spPr>
          <a:xfrm>
            <a:off x="762000" y="762000"/>
            <a:ext cx="6096000" cy="4572000"/>
          </a:xfrm>
          <a:prstGeom prst="rect">
            <a:avLst/>
          </a:prstGeom>
          <a:noFill/>
          <a:ln>
            <a:noFill/>
          </a:ln>
        </p:spPr>
        <p:txBody>
          <a:bodyPr spcFirstLastPara="1" wrap="square" lIns="91425" tIns="45700" rIns="91425" bIns="45700" anchor="t" anchorCtr="0">
            <a:normAutofit/>
          </a:bodyPr>
          <a:lstStyle>
            <a:lvl1pPr marL="457200" lvl="0" indent="-431800" algn="l">
              <a:lnSpc>
                <a:spcPct val="85000"/>
              </a:lnSpc>
              <a:spcBef>
                <a:spcPts val="1300"/>
              </a:spcBef>
              <a:spcAft>
                <a:spcPts val="0"/>
              </a:spcAft>
              <a:buClr>
                <a:srgbClr val="262626"/>
              </a:buClr>
              <a:buSzPts val="3200"/>
              <a:buChar char=" "/>
              <a:defRPr sz="3200"/>
            </a:lvl1pPr>
            <a:lvl2pPr marL="914400" lvl="1" indent="-406400" algn="l">
              <a:lnSpc>
                <a:spcPct val="85000"/>
              </a:lnSpc>
              <a:spcBef>
                <a:spcPts val="600"/>
              </a:spcBef>
              <a:spcAft>
                <a:spcPts val="0"/>
              </a:spcAft>
              <a:buClr>
                <a:srgbClr val="262626"/>
              </a:buClr>
              <a:buSzPts val="2800"/>
              <a:buChar char=" "/>
              <a:defRPr sz="2800"/>
            </a:lvl2pPr>
            <a:lvl3pPr marL="1371600" lvl="2" indent="-381000" algn="l">
              <a:lnSpc>
                <a:spcPct val="85000"/>
              </a:lnSpc>
              <a:spcBef>
                <a:spcPts val="600"/>
              </a:spcBef>
              <a:spcAft>
                <a:spcPts val="0"/>
              </a:spcAft>
              <a:buClr>
                <a:srgbClr val="262626"/>
              </a:buClr>
              <a:buSzPts val="2400"/>
              <a:buChar char=" "/>
              <a:defRPr sz="2400"/>
            </a:lvl3pPr>
            <a:lvl4pPr marL="1828800" lvl="3" indent="-355600" algn="l">
              <a:lnSpc>
                <a:spcPct val="85000"/>
              </a:lnSpc>
              <a:spcBef>
                <a:spcPts val="600"/>
              </a:spcBef>
              <a:spcAft>
                <a:spcPts val="0"/>
              </a:spcAft>
              <a:buClr>
                <a:srgbClr val="262626"/>
              </a:buClr>
              <a:buSzPts val="2000"/>
              <a:buChar char=" "/>
              <a:defRPr sz="2000"/>
            </a:lvl4pPr>
            <a:lvl5pPr marL="2286000" lvl="4" indent="-355600" algn="l">
              <a:lnSpc>
                <a:spcPct val="85000"/>
              </a:lnSpc>
              <a:spcBef>
                <a:spcPts val="600"/>
              </a:spcBef>
              <a:spcAft>
                <a:spcPts val="0"/>
              </a:spcAft>
              <a:buClr>
                <a:srgbClr val="262626"/>
              </a:buClr>
              <a:buSzPts val="2000"/>
              <a:buChar char=" "/>
              <a:defRPr sz="2000"/>
            </a:lvl5pPr>
            <a:lvl6pPr marL="2743200" lvl="5" indent="-355600" algn="l">
              <a:lnSpc>
                <a:spcPct val="85000"/>
              </a:lnSpc>
              <a:spcBef>
                <a:spcPts val="600"/>
              </a:spcBef>
              <a:spcAft>
                <a:spcPts val="0"/>
              </a:spcAft>
              <a:buClr>
                <a:srgbClr val="262626"/>
              </a:buClr>
              <a:buSzPts val="2000"/>
              <a:buChar char=" "/>
              <a:defRPr sz="2000"/>
            </a:lvl6pPr>
            <a:lvl7pPr marL="3200400" lvl="6" indent="-355600" algn="l">
              <a:lnSpc>
                <a:spcPct val="85000"/>
              </a:lnSpc>
              <a:spcBef>
                <a:spcPts val="600"/>
              </a:spcBef>
              <a:spcAft>
                <a:spcPts val="0"/>
              </a:spcAft>
              <a:buClr>
                <a:srgbClr val="262626"/>
              </a:buClr>
              <a:buSzPts val="2000"/>
              <a:buChar char=" "/>
              <a:defRPr sz="2000"/>
            </a:lvl7pPr>
            <a:lvl8pPr marL="3657600" lvl="7" indent="-355600" algn="l">
              <a:lnSpc>
                <a:spcPct val="85000"/>
              </a:lnSpc>
              <a:spcBef>
                <a:spcPts val="600"/>
              </a:spcBef>
              <a:spcAft>
                <a:spcPts val="0"/>
              </a:spcAft>
              <a:buClr>
                <a:srgbClr val="262626"/>
              </a:buClr>
              <a:buSzPts val="2000"/>
              <a:buChar char=" "/>
              <a:defRPr sz="2000"/>
            </a:lvl8pPr>
            <a:lvl9pPr marL="4114800" lvl="8" indent="-355600" algn="l">
              <a:lnSpc>
                <a:spcPct val="85000"/>
              </a:lnSpc>
              <a:spcBef>
                <a:spcPts val="600"/>
              </a:spcBef>
              <a:spcAft>
                <a:spcPts val="0"/>
              </a:spcAft>
              <a:buClr>
                <a:srgbClr val="262626"/>
              </a:buClr>
              <a:buSzPts val="2000"/>
              <a:buChar char=" "/>
              <a:defRPr sz="2000"/>
            </a:lvl9pPr>
          </a:lstStyle>
          <a:p>
            <a:endParaRPr/>
          </a:p>
        </p:txBody>
      </p:sp>
      <p:sp>
        <p:nvSpPr>
          <p:cNvPr id="138" name="Google Shape;138;p21"/>
          <p:cNvSpPr txBox="1">
            <a:spLocks noGrp="1"/>
          </p:cNvSpPr>
          <p:nvPr>
            <p:ph type="body" idx="2"/>
          </p:nvPr>
        </p:nvSpPr>
        <p:spPr>
          <a:xfrm>
            <a:off x="8275982" y="2511813"/>
            <a:ext cx="3398520" cy="3126987"/>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1200"/>
              </a:spcBef>
              <a:spcAft>
                <a:spcPts val="0"/>
              </a:spcAft>
              <a:buClr>
                <a:srgbClr val="262626"/>
              </a:buClr>
              <a:buSzPts val="1800"/>
              <a:buFont typeface="Century Gothic"/>
              <a:buNone/>
              <a:defRPr sz="1800">
                <a:solidFill>
                  <a:srgbClr val="262626"/>
                </a:solidFill>
              </a:defRPr>
            </a:lvl1pPr>
            <a:lvl2pPr marL="914400" lvl="1" indent="-228600" algn="l">
              <a:lnSpc>
                <a:spcPct val="85000"/>
              </a:lnSpc>
              <a:spcBef>
                <a:spcPts val="600"/>
              </a:spcBef>
              <a:spcAft>
                <a:spcPts val="0"/>
              </a:spcAft>
              <a:buClr>
                <a:srgbClr val="262626"/>
              </a:buClr>
              <a:buSzPts val="1200"/>
              <a:buNone/>
              <a:defRPr sz="1200"/>
            </a:lvl2pPr>
            <a:lvl3pPr marL="1371600" lvl="2" indent="-228600" algn="l">
              <a:lnSpc>
                <a:spcPct val="85000"/>
              </a:lnSpc>
              <a:spcBef>
                <a:spcPts val="600"/>
              </a:spcBef>
              <a:spcAft>
                <a:spcPts val="0"/>
              </a:spcAft>
              <a:buClr>
                <a:srgbClr val="262626"/>
              </a:buClr>
              <a:buSzPts val="1000"/>
              <a:buNone/>
              <a:defRPr sz="1000"/>
            </a:lvl3pPr>
            <a:lvl4pPr marL="1828800" lvl="3" indent="-228600" algn="l">
              <a:lnSpc>
                <a:spcPct val="85000"/>
              </a:lnSpc>
              <a:spcBef>
                <a:spcPts val="600"/>
              </a:spcBef>
              <a:spcAft>
                <a:spcPts val="0"/>
              </a:spcAft>
              <a:buClr>
                <a:srgbClr val="262626"/>
              </a:buClr>
              <a:buSzPts val="900"/>
              <a:buNone/>
              <a:defRPr sz="900"/>
            </a:lvl4pPr>
            <a:lvl5pPr marL="2286000" lvl="4" indent="-228600" algn="l">
              <a:lnSpc>
                <a:spcPct val="85000"/>
              </a:lnSpc>
              <a:spcBef>
                <a:spcPts val="600"/>
              </a:spcBef>
              <a:spcAft>
                <a:spcPts val="0"/>
              </a:spcAft>
              <a:buClr>
                <a:srgbClr val="262626"/>
              </a:buClr>
              <a:buSzPts val="900"/>
              <a:buNone/>
              <a:defRPr sz="900"/>
            </a:lvl5pPr>
            <a:lvl6pPr marL="2743200" lvl="5" indent="-228600" algn="l">
              <a:lnSpc>
                <a:spcPct val="85000"/>
              </a:lnSpc>
              <a:spcBef>
                <a:spcPts val="600"/>
              </a:spcBef>
              <a:spcAft>
                <a:spcPts val="0"/>
              </a:spcAft>
              <a:buClr>
                <a:srgbClr val="262626"/>
              </a:buClr>
              <a:buSzPts val="900"/>
              <a:buNone/>
              <a:defRPr sz="900"/>
            </a:lvl6pPr>
            <a:lvl7pPr marL="3200400" lvl="6" indent="-228600" algn="l">
              <a:lnSpc>
                <a:spcPct val="85000"/>
              </a:lnSpc>
              <a:spcBef>
                <a:spcPts val="600"/>
              </a:spcBef>
              <a:spcAft>
                <a:spcPts val="0"/>
              </a:spcAft>
              <a:buClr>
                <a:srgbClr val="262626"/>
              </a:buClr>
              <a:buSzPts val="900"/>
              <a:buNone/>
              <a:defRPr sz="900"/>
            </a:lvl7pPr>
            <a:lvl8pPr marL="3657600" lvl="7" indent="-228600" algn="l">
              <a:lnSpc>
                <a:spcPct val="85000"/>
              </a:lnSpc>
              <a:spcBef>
                <a:spcPts val="600"/>
              </a:spcBef>
              <a:spcAft>
                <a:spcPts val="0"/>
              </a:spcAft>
              <a:buClr>
                <a:srgbClr val="262626"/>
              </a:buClr>
              <a:buSzPts val="900"/>
              <a:buNone/>
              <a:defRPr sz="900"/>
            </a:lvl8pPr>
            <a:lvl9pPr marL="4114800" lvl="8" indent="-228600" algn="l">
              <a:lnSpc>
                <a:spcPct val="85000"/>
              </a:lnSpc>
              <a:spcBef>
                <a:spcPts val="600"/>
              </a:spcBef>
              <a:spcAft>
                <a:spcPts val="0"/>
              </a:spcAft>
              <a:buClr>
                <a:srgbClr val="262626"/>
              </a:buClr>
              <a:buSzPts val="900"/>
              <a:buNone/>
              <a:defRPr sz="900"/>
            </a:lvl9pPr>
          </a:lstStyle>
          <a:p>
            <a:endParaRPr/>
          </a:p>
        </p:txBody>
      </p:sp>
      <p:sp>
        <p:nvSpPr>
          <p:cNvPr id="139" name="Google Shape;139;p21"/>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21"/>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21"/>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None/>
              <a:defRPr sz="10300" b="0" i="0" u="none" strike="noStrike" cap="none">
                <a:solidFill>
                  <a:srgbClr val="FFFFFF"/>
                </a:solidFill>
                <a:latin typeface="Century Gothic"/>
                <a:ea typeface="Century Gothic"/>
                <a:cs typeface="Century Gothic"/>
                <a:sym typeface="Century Gothic"/>
              </a:defRPr>
            </a:lvl1pPr>
            <a:lvl2pPr marL="0" lvl="1" indent="0" algn="r">
              <a:lnSpc>
                <a:spcPct val="100000"/>
              </a:lnSpc>
              <a:spcBef>
                <a:spcPts val="0"/>
              </a:spcBef>
              <a:spcAft>
                <a:spcPts val="0"/>
              </a:spcAft>
              <a:buNone/>
              <a:defRPr sz="10300" b="0" i="0" u="none" strike="noStrike" cap="none">
                <a:solidFill>
                  <a:srgbClr val="FFFFFF"/>
                </a:solidFill>
                <a:latin typeface="Century Gothic"/>
                <a:ea typeface="Century Gothic"/>
                <a:cs typeface="Century Gothic"/>
                <a:sym typeface="Century Gothic"/>
              </a:defRPr>
            </a:lvl2pPr>
            <a:lvl3pPr marL="0" lvl="2" indent="0" algn="r">
              <a:lnSpc>
                <a:spcPct val="100000"/>
              </a:lnSpc>
              <a:spcBef>
                <a:spcPts val="0"/>
              </a:spcBef>
              <a:spcAft>
                <a:spcPts val="0"/>
              </a:spcAft>
              <a:buNone/>
              <a:defRPr sz="10300" b="0" i="0" u="none" strike="noStrike" cap="none">
                <a:solidFill>
                  <a:srgbClr val="FFFFFF"/>
                </a:solidFill>
                <a:latin typeface="Century Gothic"/>
                <a:ea typeface="Century Gothic"/>
                <a:cs typeface="Century Gothic"/>
                <a:sym typeface="Century Gothic"/>
              </a:defRPr>
            </a:lvl3pPr>
            <a:lvl4pPr marL="0" lvl="3" indent="0" algn="r">
              <a:lnSpc>
                <a:spcPct val="100000"/>
              </a:lnSpc>
              <a:spcBef>
                <a:spcPts val="0"/>
              </a:spcBef>
              <a:spcAft>
                <a:spcPts val="0"/>
              </a:spcAft>
              <a:buNone/>
              <a:defRPr sz="10300" b="0" i="0" u="none" strike="noStrike" cap="none">
                <a:solidFill>
                  <a:srgbClr val="FFFFFF"/>
                </a:solidFill>
                <a:latin typeface="Century Gothic"/>
                <a:ea typeface="Century Gothic"/>
                <a:cs typeface="Century Gothic"/>
                <a:sym typeface="Century Gothic"/>
              </a:defRPr>
            </a:lvl4pPr>
            <a:lvl5pPr marL="0" lvl="4" indent="0" algn="r">
              <a:lnSpc>
                <a:spcPct val="100000"/>
              </a:lnSpc>
              <a:spcBef>
                <a:spcPts val="0"/>
              </a:spcBef>
              <a:spcAft>
                <a:spcPts val="0"/>
              </a:spcAft>
              <a:buNone/>
              <a:defRPr sz="10300" b="0" i="0" u="none" strike="noStrike" cap="none">
                <a:solidFill>
                  <a:srgbClr val="FFFFFF"/>
                </a:solidFill>
                <a:latin typeface="Century Gothic"/>
                <a:ea typeface="Century Gothic"/>
                <a:cs typeface="Century Gothic"/>
                <a:sym typeface="Century Gothic"/>
              </a:defRPr>
            </a:lvl5pPr>
            <a:lvl6pPr marL="0" lvl="5" indent="0" algn="r">
              <a:lnSpc>
                <a:spcPct val="100000"/>
              </a:lnSpc>
              <a:spcBef>
                <a:spcPts val="0"/>
              </a:spcBef>
              <a:spcAft>
                <a:spcPts val="0"/>
              </a:spcAft>
              <a:buNone/>
              <a:defRPr sz="10300" b="0" i="0" u="none" strike="noStrike" cap="none">
                <a:solidFill>
                  <a:srgbClr val="FFFFFF"/>
                </a:solidFill>
                <a:latin typeface="Century Gothic"/>
                <a:ea typeface="Century Gothic"/>
                <a:cs typeface="Century Gothic"/>
                <a:sym typeface="Century Gothic"/>
              </a:defRPr>
            </a:lvl6pPr>
            <a:lvl7pPr marL="0" lvl="6" indent="0" algn="r">
              <a:lnSpc>
                <a:spcPct val="100000"/>
              </a:lnSpc>
              <a:spcBef>
                <a:spcPts val="0"/>
              </a:spcBef>
              <a:spcAft>
                <a:spcPts val="0"/>
              </a:spcAft>
              <a:buNone/>
              <a:defRPr sz="10300" b="0" i="0" u="none" strike="noStrike" cap="none">
                <a:solidFill>
                  <a:srgbClr val="FFFFFF"/>
                </a:solidFill>
                <a:latin typeface="Century Gothic"/>
                <a:ea typeface="Century Gothic"/>
                <a:cs typeface="Century Gothic"/>
                <a:sym typeface="Century Gothic"/>
              </a:defRPr>
            </a:lvl7pPr>
            <a:lvl8pPr marL="0" lvl="7" indent="0" algn="r">
              <a:lnSpc>
                <a:spcPct val="100000"/>
              </a:lnSpc>
              <a:spcBef>
                <a:spcPts val="0"/>
              </a:spcBef>
              <a:spcAft>
                <a:spcPts val="0"/>
              </a:spcAft>
              <a:buNone/>
              <a:defRPr sz="10300" b="0" i="0" u="none" strike="noStrike" cap="none">
                <a:solidFill>
                  <a:srgbClr val="FFFFFF"/>
                </a:solidFill>
                <a:latin typeface="Century Gothic"/>
                <a:ea typeface="Century Gothic"/>
                <a:cs typeface="Century Gothic"/>
                <a:sym typeface="Century Gothic"/>
              </a:defRPr>
            </a:lvl8pPr>
            <a:lvl9pPr marL="0" lvl="8" indent="0" algn="r">
              <a:lnSpc>
                <a:spcPct val="100000"/>
              </a:lnSpc>
              <a:spcBef>
                <a:spcPts val="0"/>
              </a:spcBef>
              <a:spcAft>
                <a:spcPts val="0"/>
              </a:spcAft>
              <a:buNone/>
              <a:defRPr sz="10300" b="0" i="0" u="none" strike="noStrike" cap="none">
                <a:solidFill>
                  <a:srgbClr val="FF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chemeClr val="accent1"/>
        </a:solidFill>
        <a:effectLst/>
      </p:bgPr>
    </p:bg>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xfrm>
            <a:off x="649224" y="5418667"/>
            <a:ext cx="10780776" cy="613283"/>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200"/>
              <a:buFont typeface="Century Gothic"/>
              <a:buNone/>
              <a:defRPr sz="32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22"/>
          <p:cNvSpPr>
            <a:spLocks noGrp="1"/>
          </p:cNvSpPr>
          <p:nvPr>
            <p:ph type="pic" idx="2"/>
          </p:nvPr>
        </p:nvSpPr>
        <p:spPr>
          <a:xfrm>
            <a:off x="0" y="0"/>
            <a:ext cx="12192000" cy="5330952"/>
          </a:xfrm>
          <a:prstGeom prst="rect">
            <a:avLst/>
          </a:prstGeom>
          <a:solidFill>
            <a:srgbClr val="A8CCD0"/>
          </a:solidFill>
          <a:ln>
            <a:noFill/>
          </a:ln>
        </p:spPr>
      </p:sp>
      <p:sp>
        <p:nvSpPr>
          <p:cNvPr id="145" name="Google Shape;145;p22"/>
          <p:cNvSpPr txBox="1">
            <a:spLocks noGrp="1"/>
          </p:cNvSpPr>
          <p:nvPr>
            <p:ph type="body" idx="1"/>
          </p:nvPr>
        </p:nvSpPr>
        <p:spPr>
          <a:xfrm>
            <a:off x="676656" y="5909735"/>
            <a:ext cx="9229344" cy="533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00"/>
              </a:spcBef>
              <a:spcAft>
                <a:spcPts val="0"/>
              </a:spcAft>
              <a:buClr>
                <a:srgbClr val="262626"/>
              </a:buClr>
              <a:buSzPts val="1400"/>
              <a:buNone/>
              <a:defRPr sz="1400">
                <a:solidFill>
                  <a:srgbClr val="262626"/>
                </a:solidFill>
              </a:defRPr>
            </a:lvl1pPr>
            <a:lvl2pPr marL="914400" lvl="1" indent="-228600" algn="l">
              <a:lnSpc>
                <a:spcPct val="85000"/>
              </a:lnSpc>
              <a:spcBef>
                <a:spcPts val="600"/>
              </a:spcBef>
              <a:spcAft>
                <a:spcPts val="0"/>
              </a:spcAft>
              <a:buClr>
                <a:srgbClr val="262626"/>
              </a:buClr>
              <a:buSzPts val="1200"/>
              <a:buNone/>
              <a:defRPr sz="1200"/>
            </a:lvl2pPr>
            <a:lvl3pPr marL="1371600" lvl="2" indent="-228600" algn="l">
              <a:lnSpc>
                <a:spcPct val="85000"/>
              </a:lnSpc>
              <a:spcBef>
                <a:spcPts val="600"/>
              </a:spcBef>
              <a:spcAft>
                <a:spcPts val="0"/>
              </a:spcAft>
              <a:buClr>
                <a:srgbClr val="262626"/>
              </a:buClr>
              <a:buSzPts val="1000"/>
              <a:buNone/>
              <a:defRPr sz="1000"/>
            </a:lvl3pPr>
            <a:lvl4pPr marL="1828800" lvl="3" indent="-228600" algn="l">
              <a:lnSpc>
                <a:spcPct val="85000"/>
              </a:lnSpc>
              <a:spcBef>
                <a:spcPts val="600"/>
              </a:spcBef>
              <a:spcAft>
                <a:spcPts val="0"/>
              </a:spcAft>
              <a:buClr>
                <a:srgbClr val="262626"/>
              </a:buClr>
              <a:buSzPts val="900"/>
              <a:buNone/>
              <a:defRPr sz="900"/>
            </a:lvl4pPr>
            <a:lvl5pPr marL="2286000" lvl="4" indent="-228600" algn="l">
              <a:lnSpc>
                <a:spcPct val="85000"/>
              </a:lnSpc>
              <a:spcBef>
                <a:spcPts val="600"/>
              </a:spcBef>
              <a:spcAft>
                <a:spcPts val="0"/>
              </a:spcAft>
              <a:buClr>
                <a:srgbClr val="262626"/>
              </a:buClr>
              <a:buSzPts val="900"/>
              <a:buNone/>
              <a:defRPr sz="900"/>
            </a:lvl5pPr>
            <a:lvl6pPr marL="2743200" lvl="5" indent="-228600" algn="l">
              <a:lnSpc>
                <a:spcPct val="85000"/>
              </a:lnSpc>
              <a:spcBef>
                <a:spcPts val="600"/>
              </a:spcBef>
              <a:spcAft>
                <a:spcPts val="0"/>
              </a:spcAft>
              <a:buClr>
                <a:srgbClr val="262626"/>
              </a:buClr>
              <a:buSzPts val="900"/>
              <a:buNone/>
              <a:defRPr sz="900"/>
            </a:lvl6pPr>
            <a:lvl7pPr marL="3200400" lvl="6" indent="-228600" algn="l">
              <a:lnSpc>
                <a:spcPct val="85000"/>
              </a:lnSpc>
              <a:spcBef>
                <a:spcPts val="600"/>
              </a:spcBef>
              <a:spcAft>
                <a:spcPts val="0"/>
              </a:spcAft>
              <a:buClr>
                <a:srgbClr val="262626"/>
              </a:buClr>
              <a:buSzPts val="900"/>
              <a:buNone/>
              <a:defRPr sz="900"/>
            </a:lvl7pPr>
            <a:lvl8pPr marL="3657600" lvl="7" indent="-228600" algn="l">
              <a:lnSpc>
                <a:spcPct val="85000"/>
              </a:lnSpc>
              <a:spcBef>
                <a:spcPts val="600"/>
              </a:spcBef>
              <a:spcAft>
                <a:spcPts val="0"/>
              </a:spcAft>
              <a:buClr>
                <a:srgbClr val="262626"/>
              </a:buClr>
              <a:buSzPts val="900"/>
              <a:buNone/>
              <a:defRPr sz="900"/>
            </a:lvl8pPr>
            <a:lvl9pPr marL="4114800" lvl="8" indent="-228600" algn="l">
              <a:lnSpc>
                <a:spcPct val="85000"/>
              </a:lnSpc>
              <a:spcBef>
                <a:spcPts val="600"/>
              </a:spcBef>
              <a:spcAft>
                <a:spcPts val="0"/>
              </a:spcAft>
              <a:buClr>
                <a:srgbClr val="262626"/>
              </a:buClr>
              <a:buSzPts val="900"/>
              <a:buNone/>
              <a:defRPr sz="900"/>
            </a:lvl9pPr>
          </a:lstStyle>
          <a:p>
            <a:endParaRPr/>
          </a:p>
        </p:txBody>
      </p:sp>
      <p:sp>
        <p:nvSpPr>
          <p:cNvPr id="146" name="Google Shape;146;p22"/>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22"/>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22"/>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None/>
              <a:defRPr sz="10300" b="0" i="0" u="none" strike="noStrike" cap="none">
                <a:solidFill>
                  <a:srgbClr val="FFFFFF"/>
                </a:solidFill>
                <a:latin typeface="Century Gothic"/>
                <a:ea typeface="Century Gothic"/>
                <a:cs typeface="Century Gothic"/>
                <a:sym typeface="Century Gothic"/>
              </a:defRPr>
            </a:lvl1pPr>
            <a:lvl2pPr marL="0" lvl="1" indent="0" algn="r">
              <a:lnSpc>
                <a:spcPct val="100000"/>
              </a:lnSpc>
              <a:spcBef>
                <a:spcPts val="0"/>
              </a:spcBef>
              <a:spcAft>
                <a:spcPts val="0"/>
              </a:spcAft>
              <a:buNone/>
              <a:defRPr sz="10300" b="0" i="0" u="none" strike="noStrike" cap="none">
                <a:solidFill>
                  <a:srgbClr val="FFFFFF"/>
                </a:solidFill>
                <a:latin typeface="Century Gothic"/>
                <a:ea typeface="Century Gothic"/>
                <a:cs typeface="Century Gothic"/>
                <a:sym typeface="Century Gothic"/>
              </a:defRPr>
            </a:lvl2pPr>
            <a:lvl3pPr marL="0" lvl="2" indent="0" algn="r">
              <a:lnSpc>
                <a:spcPct val="100000"/>
              </a:lnSpc>
              <a:spcBef>
                <a:spcPts val="0"/>
              </a:spcBef>
              <a:spcAft>
                <a:spcPts val="0"/>
              </a:spcAft>
              <a:buNone/>
              <a:defRPr sz="10300" b="0" i="0" u="none" strike="noStrike" cap="none">
                <a:solidFill>
                  <a:srgbClr val="FFFFFF"/>
                </a:solidFill>
                <a:latin typeface="Century Gothic"/>
                <a:ea typeface="Century Gothic"/>
                <a:cs typeface="Century Gothic"/>
                <a:sym typeface="Century Gothic"/>
              </a:defRPr>
            </a:lvl3pPr>
            <a:lvl4pPr marL="0" lvl="3" indent="0" algn="r">
              <a:lnSpc>
                <a:spcPct val="100000"/>
              </a:lnSpc>
              <a:spcBef>
                <a:spcPts val="0"/>
              </a:spcBef>
              <a:spcAft>
                <a:spcPts val="0"/>
              </a:spcAft>
              <a:buNone/>
              <a:defRPr sz="10300" b="0" i="0" u="none" strike="noStrike" cap="none">
                <a:solidFill>
                  <a:srgbClr val="FFFFFF"/>
                </a:solidFill>
                <a:latin typeface="Century Gothic"/>
                <a:ea typeface="Century Gothic"/>
                <a:cs typeface="Century Gothic"/>
                <a:sym typeface="Century Gothic"/>
              </a:defRPr>
            </a:lvl4pPr>
            <a:lvl5pPr marL="0" lvl="4" indent="0" algn="r">
              <a:lnSpc>
                <a:spcPct val="100000"/>
              </a:lnSpc>
              <a:spcBef>
                <a:spcPts val="0"/>
              </a:spcBef>
              <a:spcAft>
                <a:spcPts val="0"/>
              </a:spcAft>
              <a:buNone/>
              <a:defRPr sz="10300" b="0" i="0" u="none" strike="noStrike" cap="none">
                <a:solidFill>
                  <a:srgbClr val="FFFFFF"/>
                </a:solidFill>
                <a:latin typeface="Century Gothic"/>
                <a:ea typeface="Century Gothic"/>
                <a:cs typeface="Century Gothic"/>
                <a:sym typeface="Century Gothic"/>
              </a:defRPr>
            </a:lvl5pPr>
            <a:lvl6pPr marL="0" lvl="5" indent="0" algn="r">
              <a:lnSpc>
                <a:spcPct val="100000"/>
              </a:lnSpc>
              <a:spcBef>
                <a:spcPts val="0"/>
              </a:spcBef>
              <a:spcAft>
                <a:spcPts val="0"/>
              </a:spcAft>
              <a:buNone/>
              <a:defRPr sz="10300" b="0" i="0" u="none" strike="noStrike" cap="none">
                <a:solidFill>
                  <a:srgbClr val="FFFFFF"/>
                </a:solidFill>
                <a:latin typeface="Century Gothic"/>
                <a:ea typeface="Century Gothic"/>
                <a:cs typeface="Century Gothic"/>
                <a:sym typeface="Century Gothic"/>
              </a:defRPr>
            </a:lvl6pPr>
            <a:lvl7pPr marL="0" lvl="6" indent="0" algn="r">
              <a:lnSpc>
                <a:spcPct val="100000"/>
              </a:lnSpc>
              <a:spcBef>
                <a:spcPts val="0"/>
              </a:spcBef>
              <a:spcAft>
                <a:spcPts val="0"/>
              </a:spcAft>
              <a:buNone/>
              <a:defRPr sz="10300" b="0" i="0" u="none" strike="noStrike" cap="none">
                <a:solidFill>
                  <a:srgbClr val="FFFFFF"/>
                </a:solidFill>
                <a:latin typeface="Century Gothic"/>
                <a:ea typeface="Century Gothic"/>
                <a:cs typeface="Century Gothic"/>
                <a:sym typeface="Century Gothic"/>
              </a:defRPr>
            </a:lvl7pPr>
            <a:lvl8pPr marL="0" lvl="7" indent="0" algn="r">
              <a:lnSpc>
                <a:spcPct val="100000"/>
              </a:lnSpc>
              <a:spcBef>
                <a:spcPts val="0"/>
              </a:spcBef>
              <a:spcAft>
                <a:spcPts val="0"/>
              </a:spcAft>
              <a:buNone/>
              <a:defRPr sz="10300" b="0" i="0" u="none" strike="noStrike" cap="none">
                <a:solidFill>
                  <a:srgbClr val="FFFFFF"/>
                </a:solidFill>
                <a:latin typeface="Century Gothic"/>
                <a:ea typeface="Century Gothic"/>
                <a:cs typeface="Century Gothic"/>
                <a:sym typeface="Century Gothic"/>
              </a:defRPr>
            </a:lvl8pPr>
            <a:lvl9pPr marL="0" lvl="8" indent="0" algn="r">
              <a:lnSpc>
                <a:spcPct val="100000"/>
              </a:lnSpc>
              <a:spcBef>
                <a:spcPts val="0"/>
              </a:spcBef>
              <a:spcAft>
                <a:spcPts val="0"/>
              </a:spcAft>
              <a:buNone/>
              <a:defRPr sz="10300" b="0" i="0" u="none" strike="noStrike" cap="none">
                <a:solidFill>
                  <a:srgbClr val="FF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9"/>
        <p:cNvGrpSpPr/>
        <p:nvPr/>
      </p:nvGrpSpPr>
      <p:grpSpPr>
        <a:xfrm>
          <a:off x="0" y="0"/>
          <a:ext cx="0" cy="0"/>
          <a:chOff x="0" y="0"/>
          <a:chExt cx="0" cy="0"/>
        </a:xfrm>
      </p:grpSpPr>
      <p:sp>
        <p:nvSpPr>
          <p:cNvPr id="150" name="Google Shape;150;p23"/>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23"/>
          <p:cNvSpPr txBox="1">
            <a:spLocks noGrp="1"/>
          </p:cNvSpPr>
          <p:nvPr>
            <p:ph type="body" idx="1"/>
          </p:nvPr>
        </p:nvSpPr>
        <p:spPr>
          <a:xfrm rot="5400000">
            <a:off x="4170426" y="-1482090"/>
            <a:ext cx="3766185" cy="10753725"/>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rgbClr val="262626"/>
              </a:buClr>
              <a:buSzPts val="1800"/>
              <a:buChar char=" "/>
              <a:defRPr/>
            </a:lvl1pPr>
            <a:lvl2pPr marL="914400" lvl="1" indent="-342900" algn="l">
              <a:lnSpc>
                <a:spcPct val="85000"/>
              </a:lnSpc>
              <a:spcBef>
                <a:spcPts val="600"/>
              </a:spcBef>
              <a:spcAft>
                <a:spcPts val="0"/>
              </a:spcAft>
              <a:buClr>
                <a:srgbClr val="262626"/>
              </a:buClr>
              <a:buSzPts val="1800"/>
              <a:buChar char=" "/>
              <a:defRPr/>
            </a:lvl2pPr>
            <a:lvl3pPr marL="1371600" lvl="2" indent="-342900" algn="l">
              <a:lnSpc>
                <a:spcPct val="85000"/>
              </a:lnSpc>
              <a:spcBef>
                <a:spcPts val="600"/>
              </a:spcBef>
              <a:spcAft>
                <a:spcPts val="0"/>
              </a:spcAft>
              <a:buClr>
                <a:srgbClr val="262626"/>
              </a:buClr>
              <a:buSzPts val="1800"/>
              <a:buChar char=" "/>
              <a:defRPr/>
            </a:lvl3pPr>
            <a:lvl4pPr marL="1828800" lvl="3" indent="-342900" algn="l">
              <a:lnSpc>
                <a:spcPct val="85000"/>
              </a:lnSpc>
              <a:spcBef>
                <a:spcPts val="600"/>
              </a:spcBef>
              <a:spcAft>
                <a:spcPts val="0"/>
              </a:spcAft>
              <a:buClr>
                <a:srgbClr val="262626"/>
              </a:buClr>
              <a:buSzPts val="1800"/>
              <a:buChar char=" "/>
              <a:defRPr/>
            </a:lvl4pPr>
            <a:lvl5pPr marL="2286000" lvl="4" indent="-342900" algn="l">
              <a:lnSpc>
                <a:spcPct val="85000"/>
              </a:lnSpc>
              <a:spcBef>
                <a:spcPts val="600"/>
              </a:spcBef>
              <a:spcAft>
                <a:spcPts val="0"/>
              </a:spcAft>
              <a:buClr>
                <a:srgbClr val="262626"/>
              </a:buClr>
              <a:buSzPts val="1800"/>
              <a:buChar char=" "/>
              <a:defRPr/>
            </a:lvl5pPr>
            <a:lvl6pPr marL="2743200" lvl="5" indent="-342900" algn="l">
              <a:lnSpc>
                <a:spcPct val="85000"/>
              </a:lnSpc>
              <a:spcBef>
                <a:spcPts val="600"/>
              </a:spcBef>
              <a:spcAft>
                <a:spcPts val="0"/>
              </a:spcAft>
              <a:buClr>
                <a:srgbClr val="262626"/>
              </a:buClr>
              <a:buSzPts val="1800"/>
              <a:buChar char=" "/>
              <a:defRPr/>
            </a:lvl6pPr>
            <a:lvl7pPr marL="3200400" lvl="6" indent="-342900" algn="l">
              <a:lnSpc>
                <a:spcPct val="85000"/>
              </a:lnSpc>
              <a:spcBef>
                <a:spcPts val="600"/>
              </a:spcBef>
              <a:spcAft>
                <a:spcPts val="0"/>
              </a:spcAft>
              <a:buClr>
                <a:srgbClr val="262626"/>
              </a:buClr>
              <a:buSzPts val="1800"/>
              <a:buChar char=" "/>
              <a:defRPr/>
            </a:lvl7pPr>
            <a:lvl8pPr marL="3657600" lvl="7" indent="-342900" algn="l">
              <a:lnSpc>
                <a:spcPct val="85000"/>
              </a:lnSpc>
              <a:spcBef>
                <a:spcPts val="600"/>
              </a:spcBef>
              <a:spcAft>
                <a:spcPts val="0"/>
              </a:spcAft>
              <a:buClr>
                <a:srgbClr val="262626"/>
              </a:buClr>
              <a:buSzPts val="1800"/>
              <a:buChar char=" "/>
              <a:defRPr/>
            </a:lvl8pPr>
            <a:lvl9pPr marL="4114800" lvl="8" indent="-342900" algn="l">
              <a:lnSpc>
                <a:spcPct val="85000"/>
              </a:lnSpc>
              <a:spcBef>
                <a:spcPts val="600"/>
              </a:spcBef>
              <a:spcAft>
                <a:spcPts val="0"/>
              </a:spcAft>
              <a:buClr>
                <a:srgbClr val="262626"/>
              </a:buClr>
              <a:buSzPts val="1800"/>
              <a:buChar char=" "/>
              <a:defRPr/>
            </a:lvl9pPr>
          </a:lstStyle>
          <a:p>
            <a:endParaRPr/>
          </a:p>
        </p:txBody>
      </p:sp>
      <p:sp>
        <p:nvSpPr>
          <p:cNvPr id="152" name="Google Shape;152;p23"/>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23"/>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23"/>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rot="5400000">
            <a:off x="7658100" y="1781175"/>
            <a:ext cx="4800600" cy="262890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24"/>
          <p:cNvSpPr txBox="1">
            <a:spLocks noGrp="1"/>
          </p:cNvSpPr>
          <p:nvPr>
            <p:ph type="body" idx="1"/>
          </p:nvPr>
        </p:nvSpPr>
        <p:spPr>
          <a:xfrm rot="5400000">
            <a:off x="1938338" y="-452437"/>
            <a:ext cx="5400675"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rgbClr val="262626"/>
              </a:buClr>
              <a:buSzPts val="1800"/>
              <a:buChar char=" "/>
              <a:defRPr/>
            </a:lvl1pPr>
            <a:lvl2pPr marL="914400" lvl="1" indent="-342900" algn="l">
              <a:lnSpc>
                <a:spcPct val="85000"/>
              </a:lnSpc>
              <a:spcBef>
                <a:spcPts val="600"/>
              </a:spcBef>
              <a:spcAft>
                <a:spcPts val="0"/>
              </a:spcAft>
              <a:buClr>
                <a:srgbClr val="262626"/>
              </a:buClr>
              <a:buSzPts val="1800"/>
              <a:buChar char=" "/>
              <a:defRPr/>
            </a:lvl2pPr>
            <a:lvl3pPr marL="1371600" lvl="2" indent="-342900" algn="l">
              <a:lnSpc>
                <a:spcPct val="85000"/>
              </a:lnSpc>
              <a:spcBef>
                <a:spcPts val="600"/>
              </a:spcBef>
              <a:spcAft>
                <a:spcPts val="0"/>
              </a:spcAft>
              <a:buClr>
                <a:srgbClr val="262626"/>
              </a:buClr>
              <a:buSzPts val="1800"/>
              <a:buChar char=" "/>
              <a:defRPr/>
            </a:lvl3pPr>
            <a:lvl4pPr marL="1828800" lvl="3" indent="-342900" algn="l">
              <a:lnSpc>
                <a:spcPct val="85000"/>
              </a:lnSpc>
              <a:spcBef>
                <a:spcPts val="600"/>
              </a:spcBef>
              <a:spcAft>
                <a:spcPts val="0"/>
              </a:spcAft>
              <a:buClr>
                <a:srgbClr val="262626"/>
              </a:buClr>
              <a:buSzPts val="1800"/>
              <a:buChar char=" "/>
              <a:defRPr/>
            </a:lvl4pPr>
            <a:lvl5pPr marL="2286000" lvl="4" indent="-342900" algn="l">
              <a:lnSpc>
                <a:spcPct val="85000"/>
              </a:lnSpc>
              <a:spcBef>
                <a:spcPts val="600"/>
              </a:spcBef>
              <a:spcAft>
                <a:spcPts val="0"/>
              </a:spcAft>
              <a:buClr>
                <a:srgbClr val="262626"/>
              </a:buClr>
              <a:buSzPts val="1800"/>
              <a:buChar char=" "/>
              <a:defRPr/>
            </a:lvl5pPr>
            <a:lvl6pPr marL="2743200" lvl="5" indent="-342900" algn="l">
              <a:lnSpc>
                <a:spcPct val="85000"/>
              </a:lnSpc>
              <a:spcBef>
                <a:spcPts val="600"/>
              </a:spcBef>
              <a:spcAft>
                <a:spcPts val="0"/>
              </a:spcAft>
              <a:buClr>
                <a:srgbClr val="262626"/>
              </a:buClr>
              <a:buSzPts val="1800"/>
              <a:buChar char=" "/>
              <a:defRPr/>
            </a:lvl6pPr>
            <a:lvl7pPr marL="3200400" lvl="6" indent="-342900" algn="l">
              <a:lnSpc>
                <a:spcPct val="85000"/>
              </a:lnSpc>
              <a:spcBef>
                <a:spcPts val="600"/>
              </a:spcBef>
              <a:spcAft>
                <a:spcPts val="0"/>
              </a:spcAft>
              <a:buClr>
                <a:srgbClr val="262626"/>
              </a:buClr>
              <a:buSzPts val="1800"/>
              <a:buChar char=" "/>
              <a:defRPr/>
            </a:lvl7pPr>
            <a:lvl8pPr marL="3657600" lvl="7" indent="-342900" algn="l">
              <a:lnSpc>
                <a:spcPct val="85000"/>
              </a:lnSpc>
              <a:spcBef>
                <a:spcPts val="600"/>
              </a:spcBef>
              <a:spcAft>
                <a:spcPts val="0"/>
              </a:spcAft>
              <a:buClr>
                <a:srgbClr val="262626"/>
              </a:buClr>
              <a:buSzPts val="1800"/>
              <a:buChar char=" "/>
              <a:defRPr/>
            </a:lvl8pPr>
            <a:lvl9pPr marL="4114800" lvl="8" indent="-342900" algn="l">
              <a:lnSpc>
                <a:spcPct val="85000"/>
              </a:lnSpc>
              <a:spcBef>
                <a:spcPts val="600"/>
              </a:spcBef>
              <a:spcAft>
                <a:spcPts val="0"/>
              </a:spcAft>
              <a:buClr>
                <a:srgbClr val="262626"/>
              </a:buClr>
              <a:buSzPts val="1800"/>
              <a:buChar char=" "/>
              <a:defRPr/>
            </a:lvl9pPr>
          </a:lstStyle>
          <a:p>
            <a:endParaRPr/>
          </a:p>
        </p:txBody>
      </p:sp>
      <p:sp>
        <p:nvSpPr>
          <p:cNvPr id="158" name="Google Shape;158;p24"/>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24"/>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24"/>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marR="0" lvl="0" algn="l" rtl="0">
              <a:lnSpc>
                <a:spcPct val="85000"/>
              </a:lnSpc>
              <a:spcBef>
                <a:spcPts val="0"/>
              </a:spcBef>
              <a:spcAft>
                <a:spcPts val="0"/>
              </a:spcAft>
              <a:buClr>
                <a:schemeClr val="accent1"/>
              </a:buClr>
              <a:buSzPts val="5400"/>
              <a:buFont typeface="Century Gothic"/>
              <a:buNone/>
              <a:defRPr sz="5400" b="0"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85000"/>
              </a:lnSpc>
              <a:spcBef>
                <a:spcPts val="1300"/>
              </a:spcBef>
              <a:spcAft>
                <a:spcPts val="0"/>
              </a:spcAft>
              <a:buClr>
                <a:srgbClr val="262626"/>
              </a:buClr>
              <a:buSzPts val="2400"/>
              <a:buFont typeface="Arial"/>
              <a:buChar char=" "/>
              <a:defRPr sz="2400" b="0" i="0" u="none" strike="noStrike" cap="none">
                <a:solidFill>
                  <a:srgbClr val="262626"/>
                </a:solidFill>
                <a:latin typeface="Century Gothic"/>
                <a:ea typeface="Century Gothic"/>
                <a:cs typeface="Century Gothic"/>
                <a:sym typeface="Century Gothic"/>
              </a:defRPr>
            </a:lvl1pPr>
            <a:lvl2pPr marL="914400" marR="0" lvl="1" indent="-381000" algn="l" rtl="0">
              <a:lnSpc>
                <a:spcPct val="85000"/>
              </a:lnSpc>
              <a:spcBef>
                <a:spcPts val="600"/>
              </a:spcBef>
              <a:spcAft>
                <a:spcPts val="0"/>
              </a:spcAft>
              <a:buClr>
                <a:srgbClr val="262626"/>
              </a:buClr>
              <a:buSzPts val="2400"/>
              <a:buFont typeface="Arial"/>
              <a:buChar char=" "/>
              <a:defRPr sz="2400" b="0" i="0" u="none" strike="noStrike" cap="none">
                <a:solidFill>
                  <a:srgbClr val="262626"/>
                </a:solidFill>
                <a:latin typeface="Century Gothic"/>
                <a:ea typeface="Century Gothic"/>
                <a:cs typeface="Century Gothic"/>
                <a:sym typeface="Century Gothic"/>
              </a:defRPr>
            </a:lvl2pPr>
            <a:lvl3pPr marL="1371600" marR="0" lvl="2" indent="-355600" algn="l" rtl="0">
              <a:lnSpc>
                <a:spcPct val="85000"/>
              </a:lnSpc>
              <a:spcBef>
                <a:spcPts val="600"/>
              </a:spcBef>
              <a:spcAft>
                <a:spcPts val="0"/>
              </a:spcAft>
              <a:buClr>
                <a:srgbClr val="262626"/>
              </a:buClr>
              <a:buSzPts val="2000"/>
              <a:buFont typeface="Arial"/>
              <a:buChar char=" "/>
              <a:defRPr sz="2000" b="0" i="1" u="none" strike="noStrike" cap="none">
                <a:solidFill>
                  <a:srgbClr val="262626"/>
                </a:solidFill>
                <a:latin typeface="Century Gothic"/>
                <a:ea typeface="Century Gothic"/>
                <a:cs typeface="Century Gothic"/>
                <a:sym typeface="Century Gothic"/>
              </a:defRPr>
            </a:lvl3pPr>
            <a:lvl4pPr marL="1828800" marR="0" lvl="3"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entury Gothic"/>
                <a:ea typeface="Century Gothic"/>
                <a:cs typeface="Century Gothic"/>
                <a:sym typeface="Century Gothic"/>
              </a:defRPr>
            </a:lvl4pPr>
            <a:lvl5pPr marL="2286000" marR="0" lvl="4"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entury Gothic"/>
                <a:ea typeface="Century Gothic"/>
                <a:cs typeface="Century Gothic"/>
                <a:sym typeface="Century Gothic"/>
              </a:defRPr>
            </a:lvl5pPr>
            <a:lvl6pPr marL="2743200" marR="0" lvl="5"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entury Gothic"/>
                <a:ea typeface="Century Gothic"/>
                <a:cs typeface="Century Gothic"/>
                <a:sym typeface="Century Gothic"/>
              </a:defRPr>
            </a:lvl6pPr>
            <a:lvl7pPr marL="3200400" marR="0" lvl="6"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entury Gothic"/>
                <a:ea typeface="Century Gothic"/>
                <a:cs typeface="Century Gothic"/>
                <a:sym typeface="Century Gothic"/>
              </a:defRPr>
            </a:lvl7pPr>
            <a:lvl8pPr marL="3657600" marR="0" lvl="7"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entury Gothic"/>
                <a:ea typeface="Century Gothic"/>
                <a:cs typeface="Century Gothic"/>
                <a:sym typeface="Century Gothic"/>
              </a:defRPr>
            </a:lvl8pPr>
            <a:lvl9pPr marL="4114800" marR="0" lvl="8"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entury Gothic"/>
                <a:ea typeface="Century Gothic"/>
                <a:cs typeface="Century Gothic"/>
                <a:sym typeface="Century Gothic"/>
              </a:defRPr>
            </a:lvl9pPr>
          </a:lstStyle>
          <a:p>
            <a:endParaRPr/>
          </a:p>
        </p:txBody>
      </p:sp>
      <p:sp>
        <p:nvSpPr>
          <p:cNvPr id="87" name="Google Shape;87;p13"/>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9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9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None/>
              <a:defRPr sz="10300" b="0" i="0" u="none" strike="noStrike" cap="none">
                <a:solidFill>
                  <a:schemeClr val="accent1"/>
                </a:solidFill>
                <a:latin typeface="Century Gothic"/>
                <a:ea typeface="Century Gothic"/>
                <a:cs typeface="Century Gothic"/>
                <a:sym typeface="Century Gothic"/>
              </a:defRPr>
            </a:lvl1pPr>
            <a:lvl2pPr marL="0" marR="0" lvl="1" indent="0" algn="r" rtl="0">
              <a:lnSpc>
                <a:spcPct val="100000"/>
              </a:lnSpc>
              <a:spcBef>
                <a:spcPts val="0"/>
              </a:spcBef>
              <a:spcAft>
                <a:spcPts val="0"/>
              </a:spcAft>
              <a:buNone/>
              <a:defRPr sz="10300" b="0" i="0" u="none" strike="noStrike" cap="none">
                <a:solidFill>
                  <a:schemeClr val="accent1"/>
                </a:solidFill>
                <a:latin typeface="Century Gothic"/>
                <a:ea typeface="Century Gothic"/>
                <a:cs typeface="Century Gothic"/>
                <a:sym typeface="Century Gothic"/>
              </a:defRPr>
            </a:lvl2pPr>
            <a:lvl3pPr marL="0" marR="0" lvl="2" indent="0" algn="r" rtl="0">
              <a:lnSpc>
                <a:spcPct val="100000"/>
              </a:lnSpc>
              <a:spcBef>
                <a:spcPts val="0"/>
              </a:spcBef>
              <a:spcAft>
                <a:spcPts val="0"/>
              </a:spcAft>
              <a:buNone/>
              <a:defRPr sz="10300" b="0" i="0" u="none" strike="noStrike" cap="none">
                <a:solidFill>
                  <a:schemeClr val="accent1"/>
                </a:solidFill>
                <a:latin typeface="Century Gothic"/>
                <a:ea typeface="Century Gothic"/>
                <a:cs typeface="Century Gothic"/>
                <a:sym typeface="Century Gothic"/>
              </a:defRPr>
            </a:lvl3pPr>
            <a:lvl4pPr marL="0" marR="0" lvl="3" indent="0" algn="r" rtl="0">
              <a:lnSpc>
                <a:spcPct val="100000"/>
              </a:lnSpc>
              <a:spcBef>
                <a:spcPts val="0"/>
              </a:spcBef>
              <a:spcAft>
                <a:spcPts val="0"/>
              </a:spcAft>
              <a:buNone/>
              <a:defRPr sz="10300" b="0" i="0" u="none" strike="noStrike" cap="none">
                <a:solidFill>
                  <a:schemeClr val="accent1"/>
                </a:solidFill>
                <a:latin typeface="Century Gothic"/>
                <a:ea typeface="Century Gothic"/>
                <a:cs typeface="Century Gothic"/>
                <a:sym typeface="Century Gothic"/>
              </a:defRPr>
            </a:lvl4pPr>
            <a:lvl5pPr marL="0" marR="0" lvl="4" indent="0" algn="r" rtl="0">
              <a:lnSpc>
                <a:spcPct val="100000"/>
              </a:lnSpc>
              <a:spcBef>
                <a:spcPts val="0"/>
              </a:spcBef>
              <a:spcAft>
                <a:spcPts val="0"/>
              </a:spcAft>
              <a:buNone/>
              <a:defRPr sz="10300" b="0" i="0" u="none" strike="noStrike" cap="none">
                <a:solidFill>
                  <a:schemeClr val="accent1"/>
                </a:solidFill>
                <a:latin typeface="Century Gothic"/>
                <a:ea typeface="Century Gothic"/>
                <a:cs typeface="Century Gothic"/>
                <a:sym typeface="Century Gothic"/>
              </a:defRPr>
            </a:lvl5pPr>
            <a:lvl6pPr marL="0" marR="0" lvl="5" indent="0" algn="r" rtl="0">
              <a:lnSpc>
                <a:spcPct val="100000"/>
              </a:lnSpc>
              <a:spcBef>
                <a:spcPts val="0"/>
              </a:spcBef>
              <a:spcAft>
                <a:spcPts val="0"/>
              </a:spcAft>
              <a:buNone/>
              <a:defRPr sz="10300" b="0" i="0" u="none" strike="noStrike" cap="none">
                <a:solidFill>
                  <a:schemeClr val="accent1"/>
                </a:solidFill>
                <a:latin typeface="Century Gothic"/>
                <a:ea typeface="Century Gothic"/>
                <a:cs typeface="Century Gothic"/>
                <a:sym typeface="Century Gothic"/>
              </a:defRPr>
            </a:lvl6pPr>
            <a:lvl7pPr marL="0" marR="0" lvl="6" indent="0" algn="r" rtl="0">
              <a:lnSpc>
                <a:spcPct val="100000"/>
              </a:lnSpc>
              <a:spcBef>
                <a:spcPts val="0"/>
              </a:spcBef>
              <a:spcAft>
                <a:spcPts val="0"/>
              </a:spcAft>
              <a:buNone/>
              <a:defRPr sz="10300" b="0" i="0" u="none" strike="noStrike" cap="none">
                <a:solidFill>
                  <a:schemeClr val="accent1"/>
                </a:solidFill>
                <a:latin typeface="Century Gothic"/>
                <a:ea typeface="Century Gothic"/>
                <a:cs typeface="Century Gothic"/>
                <a:sym typeface="Century Gothic"/>
              </a:defRPr>
            </a:lvl7pPr>
            <a:lvl8pPr marL="0" marR="0" lvl="7" indent="0" algn="r" rtl="0">
              <a:lnSpc>
                <a:spcPct val="100000"/>
              </a:lnSpc>
              <a:spcBef>
                <a:spcPts val="0"/>
              </a:spcBef>
              <a:spcAft>
                <a:spcPts val="0"/>
              </a:spcAft>
              <a:buNone/>
              <a:defRPr sz="10300" b="0" i="0" u="none" strike="noStrike" cap="none">
                <a:solidFill>
                  <a:schemeClr val="accent1"/>
                </a:solidFill>
                <a:latin typeface="Century Gothic"/>
                <a:ea typeface="Century Gothic"/>
                <a:cs typeface="Century Gothic"/>
                <a:sym typeface="Century Gothic"/>
              </a:defRPr>
            </a:lvl8pPr>
            <a:lvl9pPr marL="0" marR="0" lvl="8" indent="0" algn="r" rtl="0">
              <a:lnSpc>
                <a:spcPct val="100000"/>
              </a:lnSpc>
              <a:spcBef>
                <a:spcPts val="0"/>
              </a:spcBef>
              <a:spcAft>
                <a:spcPts val="0"/>
              </a:spcAft>
              <a:buNone/>
              <a:defRPr sz="103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https://broadbandusa.ntia.gov/funding-programs/policies-waivers/BEAD-Letter-of-Credit-Waive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3.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broadbandoffice@wyo.gov"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hyperlink" Target="https://wyomingbusiness.org/broadband/bea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18.jp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20.jp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22.sv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svg"/><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mailto:broadbandoffice@wyo.gov" TargetMode="External"/><Relationship Id="rId5" Type="http://schemas.openxmlformats.org/officeDocument/2006/relationships/hyperlink" Target="https://wyomingbusiness.org/broadband/"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https://wyomingbusiness.org/broadband/bead/" TargetMode="External"/></Relationships>
</file>

<file path=ppt/slides/_rels/slide7.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7.xml"/><Relationship Id="rId4"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7"/>
          <p:cNvSpPr/>
          <p:nvPr/>
        </p:nvSpPr>
        <p:spPr>
          <a:xfrm>
            <a:off x="7776" y="0"/>
            <a:ext cx="12182593" cy="6194501"/>
          </a:xfrm>
          <a:prstGeom prst="rect">
            <a:avLst/>
          </a:prstGeom>
          <a:solidFill>
            <a:srgbClr val="4170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p27"/>
          <p:cNvPicPr preferRelativeResize="0"/>
          <p:nvPr/>
        </p:nvPicPr>
        <p:blipFill rotWithShape="1">
          <a:blip r:embed="rId3">
            <a:alphaModFix/>
          </a:blip>
          <a:srcRect/>
          <a:stretch/>
        </p:blipFill>
        <p:spPr>
          <a:xfrm>
            <a:off x="5124052" y="500684"/>
            <a:ext cx="1943896" cy="1136110"/>
          </a:xfrm>
          <a:prstGeom prst="rect">
            <a:avLst/>
          </a:prstGeom>
          <a:noFill/>
          <a:ln>
            <a:noFill/>
          </a:ln>
        </p:spPr>
      </p:pic>
      <p:sp>
        <p:nvSpPr>
          <p:cNvPr id="180" name="Google Shape;180;p27"/>
          <p:cNvSpPr/>
          <p:nvPr/>
        </p:nvSpPr>
        <p:spPr>
          <a:xfrm>
            <a:off x="359224" y="2445550"/>
            <a:ext cx="12072900" cy="2458200"/>
          </a:xfrm>
          <a:prstGeom prst="rect">
            <a:avLst/>
          </a:prstGeom>
          <a:solidFill>
            <a:srgbClr val="234C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4400" b="0" i="0" u="none" strike="noStrike" cap="none" dirty="0">
                <a:solidFill>
                  <a:schemeClr val="lt1"/>
                </a:solidFill>
                <a:latin typeface="Bebas Neue"/>
                <a:ea typeface="Bebas Neue"/>
                <a:cs typeface="Bebas Neue"/>
                <a:sym typeface="Bebas Neue"/>
              </a:rPr>
              <a:t>Understanding the Wyoming Broadband Equity, Access, and Deployment (BEAD) Prequalification Application</a:t>
            </a:r>
          </a:p>
        </p:txBody>
      </p:sp>
      <p:sp>
        <p:nvSpPr>
          <p:cNvPr id="181" name="Google Shape;181;p27"/>
          <p:cNvSpPr/>
          <p:nvPr/>
        </p:nvSpPr>
        <p:spPr>
          <a:xfrm>
            <a:off x="620522" y="2204987"/>
            <a:ext cx="11821800" cy="2845500"/>
          </a:xfrm>
          <a:prstGeom prst="rect">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 name="Google Shape;182;p27"/>
          <p:cNvSpPr/>
          <p:nvPr/>
        </p:nvSpPr>
        <p:spPr>
          <a:xfrm>
            <a:off x="2939511" y="5934387"/>
            <a:ext cx="6304704" cy="507304"/>
          </a:xfrm>
          <a:prstGeom prst="roundRect">
            <a:avLst>
              <a:gd name="adj" fmla="val 22840"/>
            </a:avLst>
          </a:prstGeom>
          <a:solidFill>
            <a:schemeClr val="lt1"/>
          </a:solidFill>
          <a:ln>
            <a:noFill/>
          </a:ln>
          <a:effectLst>
            <a:outerShdw blurRad="381000" algn="ctr" rotWithShape="0">
              <a:srgbClr val="000000">
                <a:alpha val="2470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dirty="0">
                <a:solidFill>
                  <a:srgbClr val="A14D1A"/>
                </a:solidFill>
                <a:latin typeface="Montserrat Medium"/>
                <a:ea typeface="Montserrat Medium"/>
                <a:cs typeface="Montserrat Medium"/>
                <a:sym typeface="Montserrat Medium"/>
              </a:rPr>
              <a:t>August 2024</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6">
          <a:extLst>
            <a:ext uri="{FF2B5EF4-FFF2-40B4-BE49-F238E27FC236}">
              <a16:creationId xmlns:a16="http://schemas.microsoft.com/office/drawing/2014/main" id="{C756B094-9B7C-B906-A7FE-691912E6B7D7}"/>
            </a:ext>
          </a:extLst>
        </p:cNvPr>
        <p:cNvGrpSpPr/>
        <p:nvPr/>
      </p:nvGrpSpPr>
      <p:grpSpPr>
        <a:xfrm>
          <a:off x="0" y="0"/>
          <a:ext cx="0" cy="0"/>
          <a:chOff x="0" y="0"/>
          <a:chExt cx="0" cy="0"/>
        </a:xfrm>
      </p:grpSpPr>
      <p:sp>
        <p:nvSpPr>
          <p:cNvPr id="327" name="Google Shape;327;p37">
            <a:extLst>
              <a:ext uri="{FF2B5EF4-FFF2-40B4-BE49-F238E27FC236}">
                <a16:creationId xmlns:a16="http://schemas.microsoft.com/office/drawing/2014/main" id="{10275211-A89C-1C3F-0643-D3F16FA350C2}"/>
              </a:ext>
              <a:ext uri="{C183D7F6-B498-43B3-948B-1728B52AA6E4}">
                <adec:decorative xmlns:adec="http://schemas.microsoft.com/office/drawing/2017/decorative" val="1"/>
              </a:ext>
            </a:extLst>
          </p:cNvPr>
          <p:cNvSpPr/>
          <p:nvPr/>
        </p:nvSpPr>
        <p:spPr>
          <a:xfrm>
            <a:off x="0" y="1"/>
            <a:ext cx="12192000" cy="1592400"/>
          </a:xfrm>
          <a:prstGeom prst="rect">
            <a:avLst/>
          </a:prstGeom>
          <a:solidFill>
            <a:srgbClr val="4170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9" name="Google Shape;329;p37">
            <a:extLst>
              <a:ext uri="{FF2B5EF4-FFF2-40B4-BE49-F238E27FC236}">
                <a16:creationId xmlns:a16="http://schemas.microsoft.com/office/drawing/2014/main" id="{2EEB16F6-F103-B041-7C29-6858B8C81F69}"/>
              </a:ext>
            </a:extLst>
          </p:cNvPr>
          <p:cNvSpPr txBox="1"/>
          <p:nvPr/>
        </p:nvSpPr>
        <p:spPr>
          <a:xfrm>
            <a:off x="429031" y="380701"/>
            <a:ext cx="1004786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6000" b="0" i="0" u="none" strike="noStrike" cap="none" dirty="0">
                <a:solidFill>
                  <a:schemeClr val="lt1"/>
                </a:solidFill>
                <a:latin typeface="Bebas Neue"/>
                <a:ea typeface="Bebas Neue"/>
                <a:cs typeface="Bebas Neue"/>
                <a:sym typeface="Bebas Neue"/>
              </a:rPr>
              <a:t>What is prequalification?</a:t>
            </a:r>
            <a:endParaRPr sz="1600" b="0" i="0" u="none" strike="noStrike" cap="none" dirty="0">
              <a:solidFill>
                <a:schemeClr val="lt1"/>
              </a:solidFill>
              <a:latin typeface="Arial"/>
              <a:ea typeface="Arial"/>
              <a:cs typeface="Arial"/>
              <a:sym typeface="Arial"/>
            </a:endParaRPr>
          </a:p>
        </p:txBody>
      </p:sp>
      <p:pic>
        <p:nvPicPr>
          <p:cNvPr id="328" name="Google Shape;328;p37" descr="Wyoming Business Council logo">
            <a:extLst>
              <a:ext uri="{FF2B5EF4-FFF2-40B4-BE49-F238E27FC236}">
                <a16:creationId xmlns:a16="http://schemas.microsoft.com/office/drawing/2014/main" id="{3C347E29-4475-EE44-17F3-F68F6D12CA3B}"/>
              </a:ext>
            </a:extLst>
          </p:cNvPr>
          <p:cNvPicPr preferRelativeResize="0"/>
          <p:nvPr/>
        </p:nvPicPr>
        <p:blipFill rotWithShape="1">
          <a:blip r:embed="rId3">
            <a:alphaModFix/>
          </a:blip>
          <a:srcRect/>
          <a:stretch/>
        </p:blipFill>
        <p:spPr>
          <a:xfrm>
            <a:off x="9638037" y="208015"/>
            <a:ext cx="2040176" cy="1131083"/>
          </a:xfrm>
          <a:prstGeom prst="rect">
            <a:avLst/>
          </a:prstGeom>
          <a:noFill/>
          <a:ln>
            <a:noFill/>
          </a:ln>
        </p:spPr>
      </p:pic>
      <p:sp>
        <p:nvSpPr>
          <p:cNvPr id="330" name="Google Shape;330;p37">
            <a:extLst>
              <a:ext uri="{FF2B5EF4-FFF2-40B4-BE49-F238E27FC236}">
                <a16:creationId xmlns:a16="http://schemas.microsoft.com/office/drawing/2014/main" id="{A185543E-11C0-CBC1-1122-547C027BB387}"/>
              </a:ext>
            </a:extLst>
          </p:cNvPr>
          <p:cNvSpPr txBox="1"/>
          <p:nvPr/>
        </p:nvSpPr>
        <p:spPr>
          <a:xfrm>
            <a:off x="277280" y="2398438"/>
            <a:ext cx="7119200" cy="4093388"/>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None/>
            </a:pPr>
            <a:endParaRPr lang="en-US" sz="2000" b="0" i="1" u="none" strike="noStrike" cap="none" dirty="0">
              <a:solidFill>
                <a:srgbClr val="000000"/>
              </a:solidFill>
              <a:latin typeface="Arial"/>
              <a:ea typeface="Arial"/>
              <a:cs typeface="Arial"/>
              <a:sym typeface="Arial"/>
            </a:endParaRPr>
          </a:p>
          <a:p>
            <a:pPr marL="914400" marR="0" lvl="0" indent="-457200" algn="l" rtl="0">
              <a:lnSpc>
                <a:spcPct val="100000"/>
              </a:lnSpc>
              <a:spcBef>
                <a:spcPts val="0"/>
              </a:spcBef>
              <a:spcAft>
                <a:spcPts val="0"/>
              </a:spcAft>
              <a:buFont typeface="Arial" panose="020B0604020202020204" pitchFamily="34" charset="0"/>
              <a:buChar char="•"/>
            </a:pPr>
            <a:r>
              <a:rPr lang="en-US" sz="2000" b="0" u="none" strike="noStrike" cap="none" dirty="0">
                <a:solidFill>
                  <a:srgbClr val="000000"/>
                </a:solidFill>
                <a:latin typeface="Gotham Book" panose="02000604040000020004" pitchFamily="50" charset="0"/>
                <a:sym typeface="Arial"/>
              </a:rPr>
              <a:t>The first phase of a </a:t>
            </a:r>
            <a:r>
              <a:rPr lang="en-US" sz="2000" b="1" u="none" strike="noStrike" cap="none" dirty="0">
                <a:solidFill>
                  <a:srgbClr val="000000"/>
                </a:solidFill>
                <a:latin typeface="Gotham Book" panose="02000604040000020004" pitchFamily="50" charset="0"/>
                <a:sym typeface="Arial"/>
              </a:rPr>
              <a:t>fair and transparent </a:t>
            </a:r>
            <a:r>
              <a:rPr lang="en-US" sz="2000" b="0" u="none" strike="noStrike" cap="none" dirty="0">
                <a:solidFill>
                  <a:srgbClr val="000000"/>
                </a:solidFill>
                <a:latin typeface="Gotham Book" panose="02000604040000020004" pitchFamily="50" charset="0"/>
                <a:sym typeface="Arial"/>
              </a:rPr>
              <a:t>multi-part BEAD Program grant selection process</a:t>
            </a:r>
          </a:p>
          <a:p>
            <a:pPr marL="914400" marR="0" lvl="0" indent="-457200" algn="l" rtl="0">
              <a:lnSpc>
                <a:spcPct val="100000"/>
              </a:lnSpc>
              <a:spcBef>
                <a:spcPts val="0"/>
              </a:spcBef>
              <a:spcAft>
                <a:spcPts val="0"/>
              </a:spcAft>
              <a:buFont typeface="Arial" panose="020B0604020202020204" pitchFamily="34" charset="0"/>
              <a:buChar char="•"/>
            </a:pPr>
            <a:r>
              <a:rPr lang="en-US" sz="2000" b="0" u="none" strike="noStrike" cap="none" dirty="0">
                <a:solidFill>
                  <a:srgbClr val="000000"/>
                </a:solidFill>
                <a:latin typeface="Gotham Book" panose="02000604040000020004" pitchFamily="50" charset="0"/>
                <a:sym typeface="Arial"/>
              </a:rPr>
              <a:t>Gives subgrantee applicants time to prepare information about their financial and organizational capabilities to demonstrate their </a:t>
            </a:r>
            <a:r>
              <a:rPr lang="en-US" sz="2000" b="1" u="none" strike="noStrike" cap="none" dirty="0">
                <a:solidFill>
                  <a:srgbClr val="000000"/>
                </a:solidFill>
                <a:latin typeface="Gotham Book" panose="02000604040000020004" pitchFamily="50" charset="0"/>
                <a:sym typeface="Arial"/>
              </a:rPr>
              <a:t>basic qualifications </a:t>
            </a:r>
            <a:r>
              <a:rPr lang="en-US" sz="2000" b="0" u="none" strike="noStrike" cap="none" dirty="0">
                <a:solidFill>
                  <a:srgbClr val="000000"/>
                </a:solidFill>
                <a:latin typeface="Gotham Book" panose="02000604040000020004" pitchFamily="50" charset="0"/>
                <a:sym typeface="Arial"/>
              </a:rPr>
              <a:t>for BEAD subgrant eligibility</a:t>
            </a:r>
          </a:p>
          <a:p>
            <a:pPr marL="914400" marR="0" lvl="0" indent="-457200" algn="l" rtl="0">
              <a:lnSpc>
                <a:spcPct val="100000"/>
              </a:lnSpc>
              <a:spcBef>
                <a:spcPts val="0"/>
              </a:spcBef>
              <a:spcAft>
                <a:spcPts val="0"/>
              </a:spcAft>
              <a:buFont typeface="Arial" panose="020B0604020202020204" pitchFamily="34" charset="0"/>
              <a:buChar char="•"/>
            </a:pPr>
            <a:r>
              <a:rPr lang="en-US" sz="2000" b="0" u="none" strike="noStrike" cap="none" dirty="0">
                <a:solidFill>
                  <a:srgbClr val="000000"/>
                </a:solidFill>
                <a:latin typeface="Gotham Book" panose="02000604040000020004" pitchFamily="50" charset="0"/>
                <a:sym typeface="Arial"/>
              </a:rPr>
              <a:t>Prequalifies subgrantee applicants to prepare and submit a project-specific funding application during the Scoring Phase of WBO’s BEAD grant program</a:t>
            </a:r>
          </a:p>
          <a:p>
            <a:pPr marL="457200" marR="0" lvl="0" indent="0" algn="l" rtl="0">
              <a:lnSpc>
                <a:spcPct val="100000"/>
              </a:lnSpc>
              <a:spcBef>
                <a:spcPts val="0"/>
              </a:spcBef>
              <a:spcAft>
                <a:spcPts val="0"/>
              </a:spcAft>
              <a:buNone/>
            </a:pPr>
            <a:endParaRPr lang="en-US" sz="2000" b="0" i="1" u="none" strike="noStrike" cap="none" dirty="0">
              <a:solidFill>
                <a:srgbClr val="000000"/>
              </a:solidFill>
              <a:latin typeface="Arial"/>
              <a:ea typeface="Arial"/>
              <a:cs typeface="Arial"/>
              <a:sym typeface="Arial"/>
            </a:endParaRPr>
          </a:p>
        </p:txBody>
      </p:sp>
      <p:sp>
        <p:nvSpPr>
          <p:cNvPr id="3" name="Slide Number Placeholder 5">
            <a:extLst>
              <a:ext uri="{FF2B5EF4-FFF2-40B4-BE49-F238E27FC236}">
                <a16:creationId xmlns:a16="http://schemas.microsoft.com/office/drawing/2014/main" id="{71C749E9-F1E3-967E-B6E1-E2D3A510B1F4}"/>
              </a:ext>
            </a:extLst>
          </p:cNvPr>
          <p:cNvSpPr>
            <a:spLocks noGrp="1"/>
          </p:cNvSpPr>
          <p:nvPr>
            <p:ph type="sldNum" sz="quarter" idx="12"/>
          </p:nvPr>
        </p:nvSpPr>
        <p:spPr>
          <a:xfrm>
            <a:off x="11653454" y="6589833"/>
            <a:ext cx="382493" cy="181909"/>
          </a:xfrm>
        </p:spPr>
        <p:txBody>
          <a:bodyPr/>
          <a:lstStyle/>
          <a:p>
            <a:fld id="{2116183F-75B3-45E6-9DB4-FA4EB6AEDA4B}" type="slidenum">
              <a:rPr lang="en-US" sz="1400" smtClean="0">
                <a:solidFill>
                  <a:schemeClr val="bg2"/>
                </a:solidFill>
                <a:latin typeface="Bebas Neue" panose="020B0606020202050201" pitchFamily="34" charset="0"/>
              </a:rPr>
              <a:t>10</a:t>
            </a:fld>
            <a:endParaRPr lang="en-US" sz="1400">
              <a:solidFill>
                <a:schemeClr val="bg2"/>
              </a:solidFill>
              <a:latin typeface="Bebas Neue" panose="020B0606020202050201" pitchFamily="34" charset="0"/>
            </a:endParaRPr>
          </a:p>
        </p:txBody>
      </p:sp>
      <p:pic>
        <p:nvPicPr>
          <p:cNvPr id="5" name="Graphic 4">
            <a:extLst>
              <a:ext uri="{FF2B5EF4-FFF2-40B4-BE49-F238E27FC236}">
                <a16:creationId xmlns:a16="http://schemas.microsoft.com/office/drawing/2014/main" id="{319E81E4-6051-9366-3C2B-0E0DE595D85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80394" y="2546544"/>
            <a:ext cx="3089146" cy="3089146"/>
          </a:xfrm>
          <a:prstGeom prst="rect">
            <a:avLst/>
          </a:prstGeom>
        </p:spPr>
      </p:pic>
    </p:spTree>
    <p:extLst>
      <p:ext uri="{BB962C8B-B14F-4D97-AF65-F5344CB8AC3E}">
        <p14:creationId xmlns:p14="http://schemas.microsoft.com/office/powerpoint/2010/main" val="3925397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6">
          <a:extLst>
            <a:ext uri="{FF2B5EF4-FFF2-40B4-BE49-F238E27FC236}">
              <a16:creationId xmlns:a16="http://schemas.microsoft.com/office/drawing/2014/main" id="{29502155-6817-30BC-57C6-563D7C659B10}"/>
            </a:ext>
          </a:extLst>
        </p:cNvPr>
        <p:cNvGrpSpPr/>
        <p:nvPr/>
      </p:nvGrpSpPr>
      <p:grpSpPr>
        <a:xfrm>
          <a:off x="0" y="0"/>
          <a:ext cx="0" cy="0"/>
          <a:chOff x="0" y="0"/>
          <a:chExt cx="0" cy="0"/>
        </a:xfrm>
      </p:grpSpPr>
      <p:sp>
        <p:nvSpPr>
          <p:cNvPr id="327" name="Google Shape;327;p37">
            <a:extLst>
              <a:ext uri="{FF2B5EF4-FFF2-40B4-BE49-F238E27FC236}">
                <a16:creationId xmlns:a16="http://schemas.microsoft.com/office/drawing/2014/main" id="{92A51F5E-D4EF-22FA-9B81-3824BF6ACB08}"/>
              </a:ext>
              <a:ext uri="{C183D7F6-B498-43B3-948B-1728B52AA6E4}">
                <adec:decorative xmlns:adec="http://schemas.microsoft.com/office/drawing/2017/decorative" val="1"/>
              </a:ext>
            </a:extLst>
          </p:cNvPr>
          <p:cNvSpPr/>
          <p:nvPr/>
        </p:nvSpPr>
        <p:spPr>
          <a:xfrm>
            <a:off x="0" y="1"/>
            <a:ext cx="12192000" cy="1592400"/>
          </a:xfrm>
          <a:prstGeom prst="rect">
            <a:avLst/>
          </a:prstGeom>
          <a:solidFill>
            <a:srgbClr val="4170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9" name="Google Shape;329;p37">
            <a:extLst>
              <a:ext uri="{FF2B5EF4-FFF2-40B4-BE49-F238E27FC236}">
                <a16:creationId xmlns:a16="http://schemas.microsoft.com/office/drawing/2014/main" id="{A289FFCA-8C00-B19F-1AEB-C31B1AA2D261}"/>
              </a:ext>
            </a:extLst>
          </p:cNvPr>
          <p:cNvSpPr txBox="1"/>
          <p:nvPr/>
        </p:nvSpPr>
        <p:spPr>
          <a:xfrm>
            <a:off x="429031" y="380701"/>
            <a:ext cx="1004786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5000" b="0" i="0" u="none" strike="noStrike" cap="none" dirty="0">
                <a:solidFill>
                  <a:schemeClr val="lt1"/>
                </a:solidFill>
                <a:latin typeface="Bebas Neue"/>
                <a:ea typeface="Bebas Neue"/>
                <a:cs typeface="Bebas Neue"/>
                <a:sym typeface="Bebas Neue"/>
              </a:rPr>
              <a:t>Why conduct a prequalification phase?</a:t>
            </a:r>
          </a:p>
        </p:txBody>
      </p:sp>
      <p:pic>
        <p:nvPicPr>
          <p:cNvPr id="328" name="Google Shape;328;p37" descr="Wyoming Business Council logo">
            <a:extLst>
              <a:ext uri="{FF2B5EF4-FFF2-40B4-BE49-F238E27FC236}">
                <a16:creationId xmlns:a16="http://schemas.microsoft.com/office/drawing/2014/main" id="{E54011C8-2BC1-D9A2-6022-E45B4DBA4311}"/>
              </a:ext>
            </a:extLst>
          </p:cNvPr>
          <p:cNvPicPr preferRelativeResize="0"/>
          <p:nvPr/>
        </p:nvPicPr>
        <p:blipFill rotWithShape="1">
          <a:blip r:embed="rId3">
            <a:alphaModFix/>
          </a:blip>
          <a:srcRect/>
          <a:stretch/>
        </p:blipFill>
        <p:spPr>
          <a:xfrm>
            <a:off x="9638037" y="208015"/>
            <a:ext cx="2040176" cy="1131083"/>
          </a:xfrm>
          <a:prstGeom prst="rect">
            <a:avLst/>
          </a:prstGeom>
          <a:noFill/>
          <a:ln>
            <a:noFill/>
          </a:ln>
        </p:spPr>
      </p:pic>
      <p:sp>
        <p:nvSpPr>
          <p:cNvPr id="330" name="Google Shape;330;p37">
            <a:extLst>
              <a:ext uri="{FF2B5EF4-FFF2-40B4-BE49-F238E27FC236}">
                <a16:creationId xmlns:a16="http://schemas.microsoft.com/office/drawing/2014/main" id="{768AA919-CF8F-ED7C-709B-E3AD3F79B1EB}"/>
              </a:ext>
            </a:extLst>
          </p:cNvPr>
          <p:cNvSpPr txBox="1"/>
          <p:nvPr/>
        </p:nvSpPr>
        <p:spPr>
          <a:xfrm>
            <a:off x="-179432" y="1973894"/>
            <a:ext cx="3816223" cy="2000507"/>
          </a:xfrm>
          <a:prstGeom prst="rect">
            <a:avLst/>
          </a:prstGeom>
          <a:noFill/>
          <a:ln>
            <a:noFill/>
          </a:ln>
        </p:spPr>
        <p:txBody>
          <a:bodyPr spcFirstLastPara="1" wrap="square" lIns="91425" tIns="45700" rIns="91425" bIns="45700" anchor="t" anchorCtr="0">
            <a:spAutoFit/>
          </a:bodyPr>
          <a:lstStyle/>
          <a:p>
            <a:pPr marL="457200" marR="0" lvl="0" indent="0" algn="ctr" rtl="0">
              <a:lnSpc>
                <a:spcPct val="100000"/>
              </a:lnSpc>
              <a:spcBef>
                <a:spcPts val="0"/>
              </a:spcBef>
              <a:spcAft>
                <a:spcPts val="0"/>
              </a:spcAft>
              <a:buNone/>
            </a:pPr>
            <a:r>
              <a:rPr lang="en-US" sz="4000" b="0" u="none" strike="noStrike" cap="none" dirty="0">
                <a:solidFill>
                  <a:schemeClr val="accent2"/>
                </a:solidFill>
                <a:latin typeface="Bebas Neue" panose="020B0606020202050201" pitchFamily="34" charset="0"/>
                <a:sym typeface="Arial"/>
              </a:rPr>
              <a:t>1</a:t>
            </a:r>
          </a:p>
          <a:p>
            <a:pPr marL="457200" marR="0" lvl="0" indent="0" algn="ctr" rtl="0">
              <a:lnSpc>
                <a:spcPct val="100000"/>
              </a:lnSpc>
              <a:spcBef>
                <a:spcPts val="0"/>
              </a:spcBef>
              <a:spcAft>
                <a:spcPts val="0"/>
              </a:spcAft>
              <a:buNone/>
            </a:pPr>
            <a:r>
              <a:rPr lang="en-US" sz="2800" u="sng" dirty="0">
                <a:solidFill>
                  <a:schemeClr val="accent2"/>
                </a:solidFill>
                <a:latin typeface="Bebas Neue" panose="020B0606020202050201" pitchFamily="34" charset="0"/>
              </a:rPr>
              <a:t>Helps subgrantee applicants with BEAD’s compressed timeline</a:t>
            </a:r>
          </a:p>
        </p:txBody>
      </p:sp>
      <p:sp>
        <p:nvSpPr>
          <p:cNvPr id="8" name="TextBox 7">
            <a:extLst>
              <a:ext uri="{FF2B5EF4-FFF2-40B4-BE49-F238E27FC236}">
                <a16:creationId xmlns:a16="http://schemas.microsoft.com/office/drawing/2014/main" id="{8DA94AAA-7FCB-0F12-99DC-4473C17BAC29}"/>
              </a:ext>
            </a:extLst>
          </p:cNvPr>
          <p:cNvSpPr txBox="1"/>
          <p:nvPr/>
        </p:nvSpPr>
        <p:spPr>
          <a:xfrm>
            <a:off x="696957" y="4092172"/>
            <a:ext cx="2547435" cy="1754326"/>
          </a:xfrm>
          <a:prstGeom prst="rect">
            <a:avLst/>
          </a:prstGeom>
          <a:noFill/>
        </p:spPr>
        <p:txBody>
          <a:bodyPr wrap="square" rtlCol="0">
            <a:spAutoFit/>
          </a:bodyPr>
          <a:lstStyle/>
          <a:p>
            <a:pPr algn="ctr"/>
            <a:r>
              <a:rPr lang="en-US" sz="1800" dirty="0">
                <a:latin typeface="Gotham Book" panose="02000604040000020004" pitchFamily="50" charset="0"/>
              </a:rPr>
              <a:t>Allows subgrantee applicants to spread their grant application efforts across a longer timeline</a:t>
            </a:r>
          </a:p>
        </p:txBody>
      </p:sp>
      <p:sp>
        <p:nvSpPr>
          <p:cNvPr id="5" name="Google Shape;330;p37">
            <a:extLst>
              <a:ext uri="{FF2B5EF4-FFF2-40B4-BE49-F238E27FC236}">
                <a16:creationId xmlns:a16="http://schemas.microsoft.com/office/drawing/2014/main" id="{5CBC3165-F2B1-DC17-2EB8-CDA6625F3AAF}"/>
              </a:ext>
            </a:extLst>
          </p:cNvPr>
          <p:cNvSpPr txBox="1"/>
          <p:nvPr/>
        </p:nvSpPr>
        <p:spPr>
          <a:xfrm>
            <a:off x="3853460" y="1973894"/>
            <a:ext cx="4141439" cy="1569620"/>
          </a:xfrm>
          <a:prstGeom prst="rect">
            <a:avLst/>
          </a:prstGeom>
          <a:noFill/>
          <a:ln>
            <a:noFill/>
          </a:ln>
        </p:spPr>
        <p:txBody>
          <a:bodyPr spcFirstLastPara="1" wrap="square" lIns="91425" tIns="45700" rIns="91425" bIns="45700" anchor="t" anchorCtr="0">
            <a:spAutoFit/>
          </a:bodyPr>
          <a:lstStyle/>
          <a:p>
            <a:pPr marL="457200" marR="0" lvl="0" indent="0" algn="ctr" rtl="0">
              <a:lnSpc>
                <a:spcPct val="100000"/>
              </a:lnSpc>
              <a:spcBef>
                <a:spcPts val="0"/>
              </a:spcBef>
              <a:spcAft>
                <a:spcPts val="0"/>
              </a:spcAft>
              <a:buNone/>
            </a:pPr>
            <a:r>
              <a:rPr lang="en-US" sz="4000" b="0" u="none" strike="noStrike" cap="none" dirty="0">
                <a:solidFill>
                  <a:schemeClr val="accent2"/>
                </a:solidFill>
                <a:latin typeface="Bebas Neue" panose="020B0606020202050201" pitchFamily="34" charset="0"/>
                <a:sym typeface="Arial"/>
              </a:rPr>
              <a:t>2</a:t>
            </a:r>
          </a:p>
          <a:p>
            <a:pPr marL="457200" marR="0" lvl="0" indent="0" algn="ctr" rtl="0">
              <a:lnSpc>
                <a:spcPct val="100000"/>
              </a:lnSpc>
              <a:spcBef>
                <a:spcPts val="0"/>
              </a:spcBef>
              <a:spcAft>
                <a:spcPts val="0"/>
              </a:spcAft>
              <a:buNone/>
            </a:pPr>
            <a:r>
              <a:rPr lang="en-US" sz="2800" u="sng" dirty="0">
                <a:solidFill>
                  <a:schemeClr val="accent2"/>
                </a:solidFill>
                <a:latin typeface="Bebas Neue" panose="020B0606020202050201" pitchFamily="34" charset="0"/>
              </a:rPr>
              <a:t>Helps manage resources efficiently</a:t>
            </a:r>
          </a:p>
        </p:txBody>
      </p:sp>
      <p:sp>
        <p:nvSpPr>
          <p:cNvPr id="9" name="TextBox 8">
            <a:extLst>
              <a:ext uri="{FF2B5EF4-FFF2-40B4-BE49-F238E27FC236}">
                <a16:creationId xmlns:a16="http://schemas.microsoft.com/office/drawing/2014/main" id="{C3CD2E70-D8AF-5E08-D9DB-B59B3FE68071}"/>
              </a:ext>
            </a:extLst>
          </p:cNvPr>
          <p:cNvSpPr txBox="1"/>
          <p:nvPr/>
        </p:nvSpPr>
        <p:spPr>
          <a:xfrm>
            <a:off x="4243987" y="4072507"/>
            <a:ext cx="3807282" cy="2308324"/>
          </a:xfrm>
          <a:prstGeom prst="rect">
            <a:avLst/>
          </a:prstGeom>
          <a:noFill/>
        </p:spPr>
        <p:txBody>
          <a:bodyPr wrap="square" rtlCol="0">
            <a:spAutoFit/>
          </a:bodyPr>
          <a:lstStyle/>
          <a:p>
            <a:pPr algn="ctr"/>
            <a:r>
              <a:rPr lang="en-US" sz="1800" dirty="0">
                <a:latin typeface="Gotham Book" panose="02000604040000020004" pitchFamily="50" charset="0"/>
              </a:rPr>
              <a:t>Requires one prequalification application per subgrantee applicant (even if later submitting multiple proposals) and ensures subgrantee applicants can meet the required minimum criteria for BEAD subgrants</a:t>
            </a:r>
          </a:p>
        </p:txBody>
      </p:sp>
      <p:sp>
        <p:nvSpPr>
          <p:cNvPr id="6" name="Google Shape;330;p37">
            <a:extLst>
              <a:ext uri="{FF2B5EF4-FFF2-40B4-BE49-F238E27FC236}">
                <a16:creationId xmlns:a16="http://schemas.microsoft.com/office/drawing/2014/main" id="{5E1A0BC0-D220-69AF-7E99-F6546CF07A36}"/>
              </a:ext>
            </a:extLst>
          </p:cNvPr>
          <p:cNvSpPr txBox="1"/>
          <p:nvPr/>
        </p:nvSpPr>
        <p:spPr>
          <a:xfrm>
            <a:off x="8211568" y="1942009"/>
            <a:ext cx="3283474" cy="2000507"/>
          </a:xfrm>
          <a:prstGeom prst="rect">
            <a:avLst/>
          </a:prstGeom>
          <a:noFill/>
          <a:ln>
            <a:noFill/>
          </a:ln>
        </p:spPr>
        <p:txBody>
          <a:bodyPr spcFirstLastPara="1" wrap="square" lIns="91425" tIns="45700" rIns="91425" bIns="45700" anchor="t" anchorCtr="0">
            <a:spAutoFit/>
          </a:bodyPr>
          <a:lstStyle/>
          <a:p>
            <a:pPr marL="457200" marR="0" lvl="0" indent="0" algn="ctr" rtl="0">
              <a:lnSpc>
                <a:spcPct val="100000"/>
              </a:lnSpc>
              <a:spcBef>
                <a:spcPts val="0"/>
              </a:spcBef>
              <a:spcAft>
                <a:spcPts val="0"/>
              </a:spcAft>
              <a:buNone/>
            </a:pPr>
            <a:r>
              <a:rPr lang="en-US" sz="4000" b="0" u="none" strike="noStrike" cap="none" dirty="0">
                <a:solidFill>
                  <a:schemeClr val="accent2"/>
                </a:solidFill>
                <a:latin typeface="Bebas Neue" panose="020B0606020202050201" pitchFamily="34" charset="0"/>
                <a:sym typeface="Arial"/>
              </a:rPr>
              <a:t>3</a:t>
            </a:r>
          </a:p>
          <a:p>
            <a:pPr marL="457200" marR="0" lvl="0" indent="0" algn="ctr" rtl="0">
              <a:lnSpc>
                <a:spcPct val="100000"/>
              </a:lnSpc>
              <a:spcBef>
                <a:spcPts val="0"/>
              </a:spcBef>
              <a:spcAft>
                <a:spcPts val="0"/>
              </a:spcAft>
              <a:buNone/>
            </a:pPr>
            <a:r>
              <a:rPr lang="en-US" sz="2800" u="sng" dirty="0">
                <a:solidFill>
                  <a:schemeClr val="accent2"/>
                </a:solidFill>
                <a:latin typeface="Bebas Neue" panose="020B0606020202050201" pitchFamily="34" charset="0"/>
              </a:rPr>
              <a:t>Provides sufficient opportunity for revisions</a:t>
            </a:r>
          </a:p>
        </p:txBody>
      </p:sp>
      <p:sp>
        <p:nvSpPr>
          <p:cNvPr id="10" name="TextBox 9">
            <a:extLst>
              <a:ext uri="{FF2B5EF4-FFF2-40B4-BE49-F238E27FC236}">
                <a16:creationId xmlns:a16="http://schemas.microsoft.com/office/drawing/2014/main" id="{BA9B9DA5-BE40-FE0E-D2D2-18C18E960815}"/>
              </a:ext>
            </a:extLst>
          </p:cNvPr>
          <p:cNvSpPr txBox="1"/>
          <p:nvPr/>
        </p:nvSpPr>
        <p:spPr>
          <a:xfrm>
            <a:off x="8658465" y="4070337"/>
            <a:ext cx="2944911" cy="2862322"/>
          </a:xfrm>
          <a:prstGeom prst="rect">
            <a:avLst/>
          </a:prstGeom>
          <a:noFill/>
        </p:spPr>
        <p:txBody>
          <a:bodyPr wrap="square" rtlCol="0">
            <a:spAutoFit/>
          </a:bodyPr>
          <a:lstStyle/>
          <a:p>
            <a:pPr algn="ctr"/>
            <a:r>
              <a:rPr lang="en-US" sz="1800" dirty="0">
                <a:latin typeface="Gotham Book" panose="02000604040000020004" pitchFamily="50" charset="0"/>
              </a:rPr>
              <a:t>Gives additional time for follow-up data requests by WBO and provision of additional information by subgrantee applicants to ensure as many qualified subgrantee applicants as possible for Wyoming </a:t>
            </a:r>
          </a:p>
        </p:txBody>
      </p:sp>
      <p:sp>
        <p:nvSpPr>
          <p:cNvPr id="2" name="Slide Number Placeholder 5">
            <a:extLst>
              <a:ext uri="{FF2B5EF4-FFF2-40B4-BE49-F238E27FC236}">
                <a16:creationId xmlns:a16="http://schemas.microsoft.com/office/drawing/2014/main" id="{3533A6EF-D57A-DD9C-1394-B057F86413CB}"/>
              </a:ext>
            </a:extLst>
          </p:cNvPr>
          <p:cNvSpPr>
            <a:spLocks noGrp="1"/>
          </p:cNvSpPr>
          <p:nvPr>
            <p:ph type="sldNum" sz="quarter" idx="12"/>
          </p:nvPr>
        </p:nvSpPr>
        <p:spPr>
          <a:xfrm>
            <a:off x="11653454" y="6589833"/>
            <a:ext cx="382493" cy="181909"/>
          </a:xfrm>
        </p:spPr>
        <p:txBody>
          <a:bodyPr/>
          <a:lstStyle/>
          <a:p>
            <a:fld id="{2116183F-75B3-45E6-9DB4-FA4EB6AEDA4B}" type="slidenum">
              <a:rPr lang="en-US" sz="1400" smtClean="0">
                <a:solidFill>
                  <a:schemeClr val="bg2"/>
                </a:solidFill>
                <a:latin typeface="Bebas Neue" panose="020B0606020202050201" pitchFamily="34" charset="0"/>
              </a:rPr>
              <a:t>11</a:t>
            </a:fld>
            <a:endParaRPr lang="en-US" sz="1400">
              <a:solidFill>
                <a:schemeClr val="bg2"/>
              </a:solidFill>
              <a:latin typeface="Bebas Neue" panose="020B0606020202050201" pitchFamily="34" charset="0"/>
            </a:endParaRPr>
          </a:p>
        </p:txBody>
      </p:sp>
    </p:spTree>
    <p:extLst>
      <p:ext uri="{BB962C8B-B14F-4D97-AF65-F5344CB8AC3E}">
        <p14:creationId xmlns:p14="http://schemas.microsoft.com/office/powerpoint/2010/main" val="1973453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6">
          <a:extLst>
            <a:ext uri="{FF2B5EF4-FFF2-40B4-BE49-F238E27FC236}">
              <a16:creationId xmlns:a16="http://schemas.microsoft.com/office/drawing/2014/main" id="{78222778-DDB6-D3C8-8D36-A91AF234C1B7}"/>
            </a:ext>
          </a:extLst>
        </p:cNvPr>
        <p:cNvGrpSpPr/>
        <p:nvPr/>
      </p:nvGrpSpPr>
      <p:grpSpPr>
        <a:xfrm>
          <a:off x="0" y="0"/>
          <a:ext cx="0" cy="0"/>
          <a:chOff x="0" y="0"/>
          <a:chExt cx="0" cy="0"/>
        </a:xfrm>
      </p:grpSpPr>
      <p:sp>
        <p:nvSpPr>
          <p:cNvPr id="327" name="Google Shape;327;p37">
            <a:extLst>
              <a:ext uri="{FF2B5EF4-FFF2-40B4-BE49-F238E27FC236}">
                <a16:creationId xmlns:a16="http://schemas.microsoft.com/office/drawing/2014/main" id="{81D88330-9659-3116-29D1-47DAF9642763}"/>
              </a:ext>
              <a:ext uri="{C183D7F6-B498-43B3-948B-1728B52AA6E4}">
                <adec:decorative xmlns:adec="http://schemas.microsoft.com/office/drawing/2017/decorative" val="1"/>
              </a:ext>
            </a:extLst>
          </p:cNvPr>
          <p:cNvSpPr/>
          <p:nvPr/>
        </p:nvSpPr>
        <p:spPr>
          <a:xfrm>
            <a:off x="0" y="1"/>
            <a:ext cx="12192000" cy="1592400"/>
          </a:xfrm>
          <a:prstGeom prst="rect">
            <a:avLst/>
          </a:prstGeom>
          <a:solidFill>
            <a:srgbClr val="4170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 name="Google Shape;329;p37">
            <a:extLst>
              <a:ext uri="{FF2B5EF4-FFF2-40B4-BE49-F238E27FC236}">
                <a16:creationId xmlns:a16="http://schemas.microsoft.com/office/drawing/2014/main" id="{7D62F34B-5630-0B65-FF2B-45D6E9E29C0C}"/>
              </a:ext>
            </a:extLst>
          </p:cNvPr>
          <p:cNvSpPr txBox="1"/>
          <p:nvPr/>
        </p:nvSpPr>
        <p:spPr>
          <a:xfrm>
            <a:off x="429031" y="380701"/>
            <a:ext cx="10047860" cy="831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FFFFFF"/>
                </a:solidFill>
                <a:effectLst/>
                <a:uLnTx/>
                <a:uFillTx/>
                <a:latin typeface="Bebas Neue"/>
                <a:ea typeface="Bebas Neue"/>
                <a:cs typeface="Bebas Neue"/>
                <a:sym typeface="Bebas Neue"/>
              </a:rPr>
              <a:t>Principles of prequalification</a:t>
            </a:r>
            <a:endParaRPr kumimoji="0" sz="1600"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328" name="Google Shape;328;p37" descr="Wyoming Business Council logo">
            <a:extLst>
              <a:ext uri="{FF2B5EF4-FFF2-40B4-BE49-F238E27FC236}">
                <a16:creationId xmlns:a16="http://schemas.microsoft.com/office/drawing/2014/main" id="{E0CDF8C7-B3C1-5994-E38E-8CD537FD0DA8}"/>
              </a:ext>
            </a:extLst>
          </p:cNvPr>
          <p:cNvPicPr preferRelativeResize="0"/>
          <p:nvPr/>
        </p:nvPicPr>
        <p:blipFill rotWithShape="1">
          <a:blip r:embed="rId3">
            <a:alphaModFix/>
          </a:blip>
          <a:srcRect/>
          <a:stretch/>
        </p:blipFill>
        <p:spPr>
          <a:xfrm>
            <a:off x="9638037" y="208015"/>
            <a:ext cx="2040176" cy="1131083"/>
          </a:xfrm>
          <a:prstGeom prst="rect">
            <a:avLst/>
          </a:prstGeom>
          <a:noFill/>
          <a:ln>
            <a:noFill/>
          </a:ln>
        </p:spPr>
      </p:pic>
      <p:sp>
        <p:nvSpPr>
          <p:cNvPr id="330" name="Google Shape;330;p37">
            <a:extLst>
              <a:ext uri="{FF2B5EF4-FFF2-40B4-BE49-F238E27FC236}">
                <a16:creationId xmlns:a16="http://schemas.microsoft.com/office/drawing/2014/main" id="{D0FDE8F2-3179-A7D0-3866-983727A17649}"/>
              </a:ext>
            </a:extLst>
          </p:cNvPr>
          <p:cNvSpPr txBox="1"/>
          <p:nvPr/>
        </p:nvSpPr>
        <p:spPr>
          <a:xfrm>
            <a:off x="297187" y="1773518"/>
            <a:ext cx="11020846" cy="830956"/>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None/>
            </a:pPr>
            <a:r>
              <a:rPr lang="en-US" sz="2400" b="1" dirty="0">
                <a:solidFill>
                  <a:srgbClr val="417074"/>
                </a:solidFill>
                <a:latin typeface="Gotham Book" panose="02000604040000020004" pitchFamily="50" charset="0"/>
              </a:rPr>
              <a:t>WBO</a:t>
            </a:r>
            <a:r>
              <a:rPr lang="en-US" sz="2400" b="1" u="none" strike="noStrike" cap="none" dirty="0">
                <a:solidFill>
                  <a:srgbClr val="417074"/>
                </a:solidFill>
                <a:latin typeface="Gotham Book" panose="02000604040000020004" pitchFamily="50" charset="0"/>
                <a:sym typeface="Arial"/>
              </a:rPr>
              <a:t> will consider whether the prequalification application conforms to the following principles:</a:t>
            </a:r>
          </a:p>
        </p:txBody>
      </p:sp>
      <p:sp>
        <p:nvSpPr>
          <p:cNvPr id="2" name="Google Shape;330;p37">
            <a:extLst>
              <a:ext uri="{FF2B5EF4-FFF2-40B4-BE49-F238E27FC236}">
                <a16:creationId xmlns:a16="http://schemas.microsoft.com/office/drawing/2014/main" id="{B0B305E3-1038-66C1-755E-CEDF86B59350}"/>
              </a:ext>
            </a:extLst>
          </p:cNvPr>
          <p:cNvSpPr txBox="1"/>
          <p:nvPr/>
        </p:nvSpPr>
        <p:spPr>
          <a:xfrm>
            <a:off x="297187" y="2713278"/>
            <a:ext cx="11020846" cy="2554505"/>
          </a:xfrm>
          <a:prstGeom prst="rect">
            <a:avLst/>
          </a:prstGeom>
          <a:noFill/>
          <a:ln>
            <a:noFill/>
          </a:ln>
        </p:spPr>
        <p:txBody>
          <a:bodyPr spcFirstLastPara="1" wrap="square" lIns="91425" tIns="45700" rIns="91425" bIns="45700" anchor="t" anchorCtr="0">
            <a:spAutoFit/>
          </a:bodyPr>
          <a:lstStyle/>
          <a:p>
            <a:pPr marL="457200" indent="-457200">
              <a:buFont typeface="+mj-lt"/>
              <a:buAutoNum type="arabicPeriod"/>
            </a:pPr>
            <a:r>
              <a:rPr lang="en-US" sz="2000" b="1" dirty="0">
                <a:solidFill>
                  <a:schemeClr val="tx1"/>
                </a:solidFill>
                <a:latin typeface="Gotham Book" panose="02000604040000020004" pitchFamily="50" charset="0"/>
              </a:rPr>
              <a:t>Quality: </a:t>
            </a:r>
            <a:r>
              <a:rPr lang="en-US" sz="2000" dirty="0">
                <a:solidFill>
                  <a:schemeClr val="tx1"/>
                </a:solidFill>
                <a:latin typeface="Gotham Book" panose="02000604040000020004" pitchFamily="50" charset="0"/>
              </a:rPr>
              <a:t>The material provided must be thorough and directly aligned with the request</a:t>
            </a:r>
          </a:p>
          <a:p>
            <a:pPr marL="457200" indent="-457200">
              <a:buFont typeface="+mj-lt"/>
              <a:buAutoNum type="arabicPeriod"/>
            </a:pPr>
            <a:r>
              <a:rPr lang="en-US" sz="2000" b="1" dirty="0">
                <a:solidFill>
                  <a:schemeClr val="tx1"/>
                </a:solidFill>
                <a:latin typeface="Gotham Book" panose="02000604040000020004" pitchFamily="50" charset="0"/>
              </a:rPr>
              <a:t>Completeness: </a:t>
            </a:r>
            <a:r>
              <a:rPr lang="en-US" sz="2000" dirty="0">
                <a:solidFill>
                  <a:schemeClr val="tx1"/>
                </a:solidFill>
                <a:latin typeface="Gotham Book" panose="02000604040000020004" pitchFamily="50" charset="0"/>
              </a:rPr>
              <a:t>WBO will consider whether there are any omissions or indications that might give rise to concerns about the history or capabilities of potential subgrantees, their contractors, and subcontractors in meeting the specified standards and statutes</a:t>
            </a:r>
          </a:p>
          <a:p>
            <a:pPr marL="457200" indent="-457200">
              <a:buFont typeface="+mj-lt"/>
              <a:buAutoNum type="arabicPeriod"/>
            </a:pPr>
            <a:r>
              <a:rPr lang="en-US" sz="2000" b="1" dirty="0">
                <a:solidFill>
                  <a:schemeClr val="tx1"/>
                </a:solidFill>
                <a:latin typeface="Gotham Book" panose="02000604040000020004" pitchFamily="50" charset="0"/>
              </a:rPr>
              <a:t>Appropriateness: </a:t>
            </a:r>
            <a:r>
              <a:rPr lang="en-US" sz="2000" dirty="0">
                <a:solidFill>
                  <a:schemeClr val="tx1"/>
                </a:solidFill>
                <a:latin typeface="Gotham Book" panose="02000604040000020004" pitchFamily="50" charset="0"/>
              </a:rPr>
              <a:t>The materials must indicate compliance with and adherence to the required standards and statutes</a:t>
            </a:r>
          </a:p>
        </p:txBody>
      </p:sp>
      <p:sp>
        <p:nvSpPr>
          <p:cNvPr id="3" name="Slide Number Placeholder 5">
            <a:extLst>
              <a:ext uri="{FF2B5EF4-FFF2-40B4-BE49-F238E27FC236}">
                <a16:creationId xmlns:a16="http://schemas.microsoft.com/office/drawing/2014/main" id="{ED60288D-39C8-E457-B397-992BB9524CA7}"/>
              </a:ext>
            </a:extLst>
          </p:cNvPr>
          <p:cNvSpPr>
            <a:spLocks noGrp="1"/>
          </p:cNvSpPr>
          <p:nvPr>
            <p:ph type="sldNum" sz="quarter" idx="12"/>
          </p:nvPr>
        </p:nvSpPr>
        <p:spPr>
          <a:xfrm>
            <a:off x="11653454" y="6589833"/>
            <a:ext cx="382493" cy="181909"/>
          </a:xfrm>
        </p:spPr>
        <p:txBody>
          <a:bodyPr/>
          <a:lstStyle/>
          <a:p>
            <a:fld id="{2116183F-75B3-45E6-9DB4-FA4EB6AEDA4B}" type="slidenum">
              <a:rPr lang="en-US" sz="1400" smtClean="0">
                <a:solidFill>
                  <a:schemeClr val="bg2"/>
                </a:solidFill>
                <a:latin typeface="Bebas Neue" panose="020B0606020202050201" pitchFamily="34" charset="0"/>
              </a:rPr>
              <a:t>12</a:t>
            </a:fld>
            <a:endParaRPr lang="en-US" sz="1400">
              <a:solidFill>
                <a:schemeClr val="bg2"/>
              </a:solidFill>
              <a:latin typeface="Bebas Neue" panose="020B0606020202050201" pitchFamily="34" charset="0"/>
            </a:endParaRPr>
          </a:p>
        </p:txBody>
      </p:sp>
    </p:spTree>
    <p:extLst>
      <p:ext uri="{BB962C8B-B14F-4D97-AF65-F5344CB8AC3E}">
        <p14:creationId xmlns:p14="http://schemas.microsoft.com/office/powerpoint/2010/main" val="3536219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24"/>
        <p:cNvGrpSpPr/>
        <p:nvPr/>
      </p:nvGrpSpPr>
      <p:grpSpPr>
        <a:xfrm>
          <a:off x="0" y="0"/>
          <a:ext cx="0" cy="0"/>
          <a:chOff x="0" y="0"/>
          <a:chExt cx="0" cy="0"/>
        </a:xfrm>
      </p:grpSpPr>
      <p:sp>
        <p:nvSpPr>
          <p:cNvPr id="225" name="Google Shape;225;p31"/>
          <p:cNvSpPr/>
          <p:nvPr/>
        </p:nvSpPr>
        <p:spPr>
          <a:xfrm>
            <a:off x="0" y="0"/>
            <a:ext cx="12192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1"/>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227" name="Google Shape;227;p31"/>
          <p:cNvSpPr txBox="1">
            <a:spLocks noGrp="1"/>
          </p:cNvSpPr>
          <p:nvPr>
            <p:ph type="title"/>
          </p:nvPr>
        </p:nvSpPr>
        <p:spPr>
          <a:xfrm>
            <a:off x="4566260" y="2448184"/>
            <a:ext cx="7077099" cy="3342413"/>
          </a:xfrm>
          <a:prstGeom prst="rect">
            <a:avLst/>
          </a:prstGeom>
          <a:noFill/>
          <a:ln>
            <a:noFill/>
          </a:ln>
        </p:spPr>
        <p:txBody>
          <a:bodyPr spcFirstLastPara="1" wrap="square" lIns="91425" tIns="45700" rIns="91425" bIns="45700" anchor="b" anchorCtr="0">
            <a:spAutoFit/>
          </a:bodyPr>
          <a:lstStyle/>
          <a:p>
            <a:pPr marL="0" lvl="0" indent="0" algn="l" rtl="0">
              <a:lnSpc>
                <a:spcPct val="80000"/>
              </a:lnSpc>
              <a:spcBef>
                <a:spcPts val="0"/>
              </a:spcBef>
              <a:spcAft>
                <a:spcPts val="0"/>
              </a:spcAft>
              <a:buClr>
                <a:schemeClr val="lt1"/>
              </a:buClr>
              <a:buSzPts val="8800"/>
              <a:buFont typeface="Bebas Neue"/>
              <a:buNone/>
            </a:pPr>
            <a:r>
              <a:rPr lang="en-US" dirty="0">
                <a:solidFill>
                  <a:schemeClr val="lt1"/>
                </a:solidFill>
                <a:latin typeface="Bebas Neue"/>
                <a:ea typeface="Bebas Neue"/>
                <a:cs typeface="Bebas Neue"/>
                <a:sym typeface="Bebas Neue"/>
              </a:rPr>
              <a:t>WBO’s Prequalification Application</a:t>
            </a:r>
            <a:endParaRPr dirty="0"/>
          </a:p>
        </p:txBody>
      </p:sp>
      <p:sp>
        <p:nvSpPr>
          <p:cNvPr id="228" name="Google Shape;228;p31"/>
          <p:cNvSpPr/>
          <p:nvPr/>
        </p:nvSpPr>
        <p:spPr>
          <a:xfrm>
            <a:off x="0" y="0"/>
            <a:ext cx="4059080" cy="6858000"/>
          </a:xfrm>
          <a:prstGeom prst="rect">
            <a:avLst/>
          </a:prstGeom>
          <a:solidFill>
            <a:srgbClr val="3053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229" name="Google Shape;229;p31"/>
          <p:cNvSpPr/>
          <p:nvPr/>
        </p:nvSpPr>
        <p:spPr>
          <a:xfrm>
            <a:off x="0" y="0"/>
            <a:ext cx="643467" cy="6858000"/>
          </a:xfrm>
          <a:prstGeom prst="rect">
            <a:avLst/>
          </a:prstGeom>
          <a:solidFill>
            <a:srgbClr val="2038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028504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6">
          <a:extLst>
            <a:ext uri="{FF2B5EF4-FFF2-40B4-BE49-F238E27FC236}">
              <a16:creationId xmlns:a16="http://schemas.microsoft.com/office/drawing/2014/main" id="{78222778-DDB6-D3C8-8D36-A91AF234C1B7}"/>
            </a:ext>
          </a:extLst>
        </p:cNvPr>
        <p:cNvGrpSpPr/>
        <p:nvPr/>
      </p:nvGrpSpPr>
      <p:grpSpPr>
        <a:xfrm>
          <a:off x="0" y="0"/>
          <a:ext cx="0" cy="0"/>
          <a:chOff x="0" y="0"/>
          <a:chExt cx="0" cy="0"/>
        </a:xfrm>
      </p:grpSpPr>
      <p:sp>
        <p:nvSpPr>
          <p:cNvPr id="327" name="Google Shape;327;p37">
            <a:extLst>
              <a:ext uri="{FF2B5EF4-FFF2-40B4-BE49-F238E27FC236}">
                <a16:creationId xmlns:a16="http://schemas.microsoft.com/office/drawing/2014/main" id="{81D88330-9659-3116-29D1-47DAF9642763}"/>
              </a:ext>
              <a:ext uri="{C183D7F6-B498-43B3-948B-1728B52AA6E4}">
                <adec:decorative xmlns:adec="http://schemas.microsoft.com/office/drawing/2017/decorative" val="1"/>
              </a:ext>
            </a:extLst>
          </p:cNvPr>
          <p:cNvSpPr/>
          <p:nvPr/>
        </p:nvSpPr>
        <p:spPr>
          <a:xfrm>
            <a:off x="0" y="1"/>
            <a:ext cx="12192000" cy="1592400"/>
          </a:xfrm>
          <a:prstGeom prst="rect">
            <a:avLst/>
          </a:prstGeom>
          <a:solidFill>
            <a:srgbClr val="4170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 name="Google Shape;329;p37">
            <a:extLst>
              <a:ext uri="{FF2B5EF4-FFF2-40B4-BE49-F238E27FC236}">
                <a16:creationId xmlns:a16="http://schemas.microsoft.com/office/drawing/2014/main" id="{7D62F34B-5630-0B65-FF2B-45D6E9E29C0C}"/>
              </a:ext>
            </a:extLst>
          </p:cNvPr>
          <p:cNvSpPr txBox="1"/>
          <p:nvPr/>
        </p:nvSpPr>
        <p:spPr>
          <a:xfrm>
            <a:off x="429031" y="380701"/>
            <a:ext cx="10047860" cy="831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6000" dirty="0">
                <a:solidFill>
                  <a:srgbClr val="FFFFFF"/>
                </a:solidFill>
                <a:latin typeface="Bebas Neue"/>
                <a:ea typeface="Bebas Neue"/>
                <a:cs typeface="Bebas Neue"/>
                <a:sym typeface="Bebas Neue"/>
              </a:rPr>
              <a:t>Elements</a:t>
            </a:r>
            <a:r>
              <a:rPr kumimoji="0" lang="en-US" sz="6000" b="0" i="0" u="none" strike="noStrike" kern="0" cap="none" spc="0" normalizeH="0" baseline="0" noProof="0" dirty="0">
                <a:ln>
                  <a:noFill/>
                </a:ln>
                <a:solidFill>
                  <a:srgbClr val="FFFFFF"/>
                </a:solidFill>
                <a:effectLst/>
                <a:uLnTx/>
                <a:uFillTx/>
                <a:latin typeface="Bebas Neue"/>
                <a:ea typeface="Bebas Neue"/>
                <a:cs typeface="Bebas Neue"/>
                <a:sym typeface="Bebas Neue"/>
              </a:rPr>
              <a:t> of prequalification</a:t>
            </a:r>
            <a:endParaRPr kumimoji="0" sz="1600"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328" name="Google Shape;328;p37" descr="Wyoming Business Council logo">
            <a:extLst>
              <a:ext uri="{FF2B5EF4-FFF2-40B4-BE49-F238E27FC236}">
                <a16:creationId xmlns:a16="http://schemas.microsoft.com/office/drawing/2014/main" id="{E0CDF8C7-B3C1-5994-E38E-8CD537FD0DA8}"/>
              </a:ext>
            </a:extLst>
          </p:cNvPr>
          <p:cNvPicPr preferRelativeResize="0"/>
          <p:nvPr/>
        </p:nvPicPr>
        <p:blipFill rotWithShape="1">
          <a:blip r:embed="rId3">
            <a:alphaModFix/>
          </a:blip>
          <a:srcRect/>
          <a:stretch/>
        </p:blipFill>
        <p:spPr>
          <a:xfrm>
            <a:off x="9638037" y="208015"/>
            <a:ext cx="2040176" cy="1131083"/>
          </a:xfrm>
          <a:prstGeom prst="rect">
            <a:avLst/>
          </a:prstGeom>
          <a:noFill/>
          <a:ln>
            <a:noFill/>
          </a:ln>
        </p:spPr>
      </p:pic>
      <p:sp>
        <p:nvSpPr>
          <p:cNvPr id="330" name="Google Shape;330;p37">
            <a:extLst>
              <a:ext uri="{FF2B5EF4-FFF2-40B4-BE49-F238E27FC236}">
                <a16:creationId xmlns:a16="http://schemas.microsoft.com/office/drawing/2014/main" id="{D0FDE8F2-3179-A7D0-3866-983727A17649}"/>
              </a:ext>
            </a:extLst>
          </p:cNvPr>
          <p:cNvSpPr txBox="1"/>
          <p:nvPr/>
        </p:nvSpPr>
        <p:spPr>
          <a:xfrm>
            <a:off x="297187" y="1773518"/>
            <a:ext cx="11020846" cy="830956"/>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None/>
            </a:pPr>
            <a:r>
              <a:rPr lang="en-US" sz="2400" b="1" dirty="0">
                <a:solidFill>
                  <a:srgbClr val="417074"/>
                </a:solidFill>
                <a:latin typeface="Gotham Book" panose="02000604040000020004" pitchFamily="50" charset="0"/>
              </a:rPr>
              <a:t>The prequalification application documents minimum eligibility criteria established by the BEAD NOFO:</a:t>
            </a:r>
          </a:p>
        </p:txBody>
      </p:sp>
      <p:sp>
        <p:nvSpPr>
          <p:cNvPr id="2" name="Google Shape;330;p37">
            <a:extLst>
              <a:ext uri="{FF2B5EF4-FFF2-40B4-BE49-F238E27FC236}">
                <a16:creationId xmlns:a16="http://schemas.microsoft.com/office/drawing/2014/main" id="{B0B305E3-1038-66C1-755E-CEDF86B59350}"/>
              </a:ext>
            </a:extLst>
          </p:cNvPr>
          <p:cNvSpPr txBox="1"/>
          <p:nvPr/>
        </p:nvSpPr>
        <p:spPr>
          <a:xfrm>
            <a:off x="297187" y="2634622"/>
            <a:ext cx="11020846" cy="3785611"/>
          </a:xfrm>
          <a:prstGeom prst="rect">
            <a:avLst/>
          </a:prstGeom>
          <a:noFill/>
          <a:ln>
            <a:noFill/>
          </a:ln>
        </p:spPr>
        <p:txBody>
          <a:bodyPr spcFirstLastPara="1" wrap="square" lIns="91425" tIns="45700" rIns="91425" bIns="45700" anchor="t" anchorCtr="0">
            <a:spAutoFit/>
          </a:bodyPr>
          <a:lstStyle/>
          <a:p>
            <a:pPr marL="457200" indent="-457200">
              <a:buFont typeface="+mj-lt"/>
              <a:buAutoNum type="arabicPeriod"/>
            </a:pPr>
            <a:r>
              <a:rPr lang="en-US" sz="2000" b="1" dirty="0">
                <a:latin typeface="Gotham Book" panose="02000604040000020004" pitchFamily="50" charset="0"/>
              </a:rPr>
              <a:t>Financial capability: </a:t>
            </a:r>
            <a:r>
              <a:rPr lang="en-US" sz="2000" dirty="0">
                <a:latin typeface="Gotham Book" panose="02000604040000020004" pitchFamily="50" charset="0"/>
              </a:rPr>
              <a:t>Certifications and documentation, letter of credit compliance statement, audited financial statements</a:t>
            </a:r>
          </a:p>
          <a:p>
            <a:pPr marL="457200" indent="-457200">
              <a:buFont typeface="+mj-lt"/>
              <a:buAutoNum type="arabicPeriod"/>
            </a:pPr>
            <a:r>
              <a:rPr lang="en-US" sz="2000" b="1" dirty="0">
                <a:latin typeface="Gotham Book" panose="02000604040000020004" pitchFamily="50" charset="0"/>
              </a:rPr>
              <a:t>Organizational capability: </a:t>
            </a:r>
            <a:r>
              <a:rPr lang="en-US" sz="2000" dirty="0">
                <a:latin typeface="Gotham Book" panose="02000604040000020004" pitchFamily="50" charset="0"/>
              </a:rPr>
              <a:t>Key management resumes, organizational charts, certification of operational readiness, evidence of prior service in relevant areas, compliance with regulatory filings</a:t>
            </a:r>
          </a:p>
          <a:p>
            <a:pPr marL="457200" indent="-457200">
              <a:buFont typeface="+mj-lt"/>
              <a:buAutoNum type="arabicPeriod"/>
            </a:pPr>
            <a:r>
              <a:rPr lang="en-US" sz="2000" b="1" dirty="0">
                <a:latin typeface="Gotham Book" panose="02000604040000020004" pitchFamily="50" charset="0"/>
              </a:rPr>
              <a:t>Certifications and compliance: </a:t>
            </a:r>
            <a:r>
              <a:rPr lang="en-US" sz="2000" dirty="0">
                <a:latin typeface="Gotham Book" panose="02000604040000020004" pitchFamily="50" charset="0"/>
              </a:rPr>
              <a:t>Adherence to federal, state, and local laws, compliance with occupational safety regulations</a:t>
            </a:r>
          </a:p>
          <a:p>
            <a:pPr marL="457200" indent="-457200">
              <a:buFont typeface="+mj-lt"/>
              <a:buAutoNum type="arabicPeriod"/>
            </a:pPr>
            <a:r>
              <a:rPr lang="en-US" sz="2000" b="1" dirty="0">
                <a:latin typeface="Gotham Book" panose="02000604040000020004" pitchFamily="50" charset="0"/>
              </a:rPr>
              <a:t>Federal labor and employment laws: </a:t>
            </a:r>
            <a:r>
              <a:rPr lang="en-US" sz="2000" dirty="0">
                <a:latin typeface="Gotham Book" panose="02000604040000020004" pitchFamily="50" charset="0"/>
              </a:rPr>
              <a:t>Adherence to federal labor and employment laws, documentation of labor and employment practices</a:t>
            </a:r>
          </a:p>
          <a:p>
            <a:pPr marL="457200" indent="-457200">
              <a:buFont typeface="+mj-lt"/>
              <a:buAutoNum type="arabicPeriod"/>
            </a:pPr>
            <a:r>
              <a:rPr lang="en-US" sz="2000" b="1" dirty="0">
                <a:latin typeface="Gotham Book" panose="02000604040000020004" pitchFamily="50" charset="0"/>
              </a:rPr>
              <a:t>Risk management: </a:t>
            </a:r>
            <a:r>
              <a:rPr lang="en-US" sz="2000" dirty="0">
                <a:latin typeface="Gotham Book" panose="02000604040000020004" pitchFamily="50" charset="0"/>
              </a:rPr>
              <a:t>Cybersecurity and supply chain risk management plans, reevaluations, and updates</a:t>
            </a:r>
          </a:p>
          <a:p>
            <a:pPr marL="457200" indent="-457200">
              <a:buFont typeface="+mj-lt"/>
              <a:buAutoNum type="arabicPeriod"/>
            </a:pPr>
            <a:r>
              <a:rPr lang="en-US" sz="2000" b="1" dirty="0">
                <a:latin typeface="Gotham Book" panose="02000604040000020004" pitchFamily="50" charset="0"/>
              </a:rPr>
              <a:t>Ownership: </a:t>
            </a:r>
            <a:r>
              <a:rPr lang="en-US" sz="2000" dirty="0">
                <a:latin typeface="Gotham Book" panose="02000604040000020004" pitchFamily="50" charset="0"/>
              </a:rPr>
              <a:t>Ownership information required by 47 C.F.R. § 1.2112(a)(1)-(7)</a:t>
            </a:r>
          </a:p>
        </p:txBody>
      </p:sp>
      <p:sp>
        <p:nvSpPr>
          <p:cNvPr id="3" name="Slide Number Placeholder 5">
            <a:extLst>
              <a:ext uri="{FF2B5EF4-FFF2-40B4-BE49-F238E27FC236}">
                <a16:creationId xmlns:a16="http://schemas.microsoft.com/office/drawing/2014/main" id="{ED60288D-39C8-E457-B397-992BB9524CA7}"/>
              </a:ext>
            </a:extLst>
          </p:cNvPr>
          <p:cNvSpPr>
            <a:spLocks noGrp="1"/>
          </p:cNvSpPr>
          <p:nvPr>
            <p:ph type="sldNum" sz="quarter" idx="12"/>
          </p:nvPr>
        </p:nvSpPr>
        <p:spPr>
          <a:xfrm>
            <a:off x="11653454" y="6589833"/>
            <a:ext cx="382493" cy="181909"/>
          </a:xfrm>
        </p:spPr>
        <p:txBody>
          <a:bodyPr/>
          <a:lstStyle/>
          <a:p>
            <a:fld id="{2116183F-75B3-45E6-9DB4-FA4EB6AEDA4B}" type="slidenum">
              <a:rPr lang="en-US" sz="1400" smtClean="0">
                <a:solidFill>
                  <a:schemeClr val="bg2"/>
                </a:solidFill>
                <a:latin typeface="Bebas Neue" panose="020B0606020202050201" pitchFamily="34" charset="0"/>
              </a:rPr>
              <a:t>14</a:t>
            </a:fld>
            <a:endParaRPr lang="en-US" sz="1400">
              <a:solidFill>
                <a:schemeClr val="bg2"/>
              </a:solidFill>
              <a:latin typeface="Bebas Neue" panose="020B0606020202050201" pitchFamily="34" charset="0"/>
            </a:endParaRPr>
          </a:p>
        </p:txBody>
      </p:sp>
    </p:spTree>
    <p:extLst>
      <p:ext uri="{BB962C8B-B14F-4D97-AF65-F5344CB8AC3E}">
        <p14:creationId xmlns:p14="http://schemas.microsoft.com/office/powerpoint/2010/main" val="1939479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6">
          <a:extLst>
            <a:ext uri="{FF2B5EF4-FFF2-40B4-BE49-F238E27FC236}">
              <a16:creationId xmlns:a16="http://schemas.microsoft.com/office/drawing/2014/main" id="{78222778-DDB6-D3C8-8D36-A91AF234C1B7}"/>
            </a:ext>
          </a:extLst>
        </p:cNvPr>
        <p:cNvGrpSpPr/>
        <p:nvPr/>
      </p:nvGrpSpPr>
      <p:grpSpPr>
        <a:xfrm>
          <a:off x="0" y="0"/>
          <a:ext cx="0" cy="0"/>
          <a:chOff x="0" y="0"/>
          <a:chExt cx="0" cy="0"/>
        </a:xfrm>
      </p:grpSpPr>
      <p:sp>
        <p:nvSpPr>
          <p:cNvPr id="327" name="Google Shape;327;p37">
            <a:extLst>
              <a:ext uri="{FF2B5EF4-FFF2-40B4-BE49-F238E27FC236}">
                <a16:creationId xmlns:a16="http://schemas.microsoft.com/office/drawing/2014/main" id="{81D88330-9659-3116-29D1-47DAF9642763}"/>
              </a:ext>
              <a:ext uri="{C183D7F6-B498-43B3-948B-1728B52AA6E4}">
                <adec:decorative xmlns:adec="http://schemas.microsoft.com/office/drawing/2017/decorative" val="1"/>
              </a:ext>
            </a:extLst>
          </p:cNvPr>
          <p:cNvSpPr/>
          <p:nvPr/>
        </p:nvSpPr>
        <p:spPr>
          <a:xfrm>
            <a:off x="0" y="1"/>
            <a:ext cx="12192000" cy="1592400"/>
          </a:xfrm>
          <a:prstGeom prst="rect">
            <a:avLst/>
          </a:prstGeom>
          <a:solidFill>
            <a:srgbClr val="4170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 name="Google Shape;329;p37">
            <a:extLst>
              <a:ext uri="{FF2B5EF4-FFF2-40B4-BE49-F238E27FC236}">
                <a16:creationId xmlns:a16="http://schemas.microsoft.com/office/drawing/2014/main" id="{7D62F34B-5630-0B65-FF2B-45D6E9E29C0C}"/>
              </a:ext>
            </a:extLst>
          </p:cNvPr>
          <p:cNvSpPr txBox="1"/>
          <p:nvPr/>
        </p:nvSpPr>
        <p:spPr>
          <a:xfrm>
            <a:off x="429031" y="380701"/>
            <a:ext cx="10047860" cy="831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6000" dirty="0">
                <a:solidFill>
                  <a:srgbClr val="FFFFFF"/>
                </a:solidFill>
                <a:latin typeface="Bebas Neue"/>
                <a:ea typeface="Bebas Neue"/>
                <a:cs typeface="Bebas Neue"/>
                <a:sym typeface="Bebas Neue"/>
              </a:rPr>
              <a:t>Organizational information</a:t>
            </a:r>
            <a:endParaRPr kumimoji="0" sz="1600"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328" name="Google Shape;328;p37" descr="Wyoming Business Council logo">
            <a:extLst>
              <a:ext uri="{FF2B5EF4-FFF2-40B4-BE49-F238E27FC236}">
                <a16:creationId xmlns:a16="http://schemas.microsoft.com/office/drawing/2014/main" id="{E0CDF8C7-B3C1-5994-E38E-8CD537FD0DA8}"/>
              </a:ext>
            </a:extLst>
          </p:cNvPr>
          <p:cNvPicPr preferRelativeResize="0"/>
          <p:nvPr/>
        </p:nvPicPr>
        <p:blipFill rotWithShape="1">
          <a:blip r:embed="rId3">
            <a:alphaModFix/>
          </a:blip>
          <a:srcRect/>
          <a:stretch/>
        </p:blipFill>
        <p:spPr>
          <a:xfrm>
            <a:off x="9638037" y="208015"/>
            <a:ext cx="2040176" cy="1131083"/>
          </a:xfrm>
          <a:prstGeom prst="rect">
            <a:avLst/>
          </a:prstGeom>
          <a:noFill/>
          <a:ln>
            <a:noFill/>
          </a:ln>
        </p:spPr>
      </p:pic>
      <p:sp>
        <p:nvSpPr>
          <p:cNvPr id="2" name="Google Shape;330;p37">
            <a:extLst>
              <a:ext uri="{FF2B5EF4-FFF2-40B4-BE49-F238E27FC236}">
                <a16:creationId xmlns:a16="http://schemas.microsoft.com/office/drawing/2014/main" id="{B0B305E3-1038-66C1-755E-CEDF86B59350}"/>
              </a:ext>
            </a:extLst>
          </p:cNvPr>
          <p:cNvSpPr txBox="1"/>
          <p:nvPr/>
        </p:nvSpPr>
        <p:spPr>
          <a:xfrm>
            <a:off x="429031" y="1871501"/>
            <a:ext cx="11020846" cy="4093388"/>
          </a:xfrm>
          <a:prstGeom prst="rect">
            <a:avLst/>
          </a:prstGeom>
          <a:noFill/>
          <a:ln>
            <a:noFill/>
          </a:ln>
        </p:spPr>
        <p:txBody>
          <a:bodyPr spcFirstLastPara="1" wrap="square" lIns="91425" tIns="45700" rIns="91425" bIns="45700" anchor="t" anchorCtr="0">
            <a:spAutoFit/>
          </a:bodyPr>
          <a:lstStyle/>
          <a:p>
            <a:pPr marL="457200" indent="-457200">
              <a:buFont typeface="Arial" panose="020B0604020202020204" pitchFamily="34" charset="0"/>
              <a:buChar char="•"/>
            </a:pPr>
            <a:r>
              <a:rPr lang="en-US" sz="2000" b="1" dirty="0">
                <a:latin typeface="Gotham Book" panose="02000604040000020004" pitchFamily="50" charset="0"/>
              </a:rPr>
              <a:t>Organizational information chart </a:t>
            </a:r>
            <a:r>
              <a:rPr lang="en-US" sz="2000" dirty="0">
                <a:latin typeface="Gotham Book" panose="02000604040000020004" pitchFamily="50" charset="0"/>
              </a:rPr>
              <a:t>indicating management personnel and company structure </a:t>
            </a:r>
          </a:p>
          <a:p>
            <a:pPr marL="457200" indent="-457200">
              <a:buFont typeface="Arial" panose="020B0604020202020204" pitchFamily="34" charset="0"/>
              <a:buChar char="•"/>
            </a:pPr>
            <a:r>
              <a:rPr lang="en-US" sz="2000" b="1" dirty="0">
                <a:latin typeface="Gotham Book" panose="02000604040000020004" pitchFamily="50" charset="0"/>
              </a:rPr>
              <a:t>Resumes of key personnel, </a:t>
            </a:r>
            <a:r>
              <a:rPr lang="en-US" sz="2000" dirty="0">
                <a:latin typeface="Gotham Book" panose="02000604040000020004" pitchFamily="50" charset="0"/>
              </a:rPr>
              <a:t>including financial, technical, and management personnel positions</a:t>
            </a:r>
          </a:p>
          <a:p>
            <a:pPr marL="457200" indent="-457200">
              <a:buFont typeface="Arial" panose="020B0604020202020204" pitchFamily="34" charset="0"/>
              <a:buChar char="•"/>
            </a:pPr>
            <a:r>
              <a:rPr lang="en-US" sz="2000" dirty="0">
                <a:latin typeface="Gotham Book" panose="02000604040000020004" pitchFamily="50" charset="0"/>
              </a:rPr>
              <a:t>Key required information: </a:t>
            </a:r>
          </a:p>
          <a:p>
            <a:pPr marL="690563" lvl="3" indent="-225425">
              <a:buFont typeface="Courier New" panose="02070309020205020404" pitchFamily="49" charset="0"/>
              <a:buChar char="o"/>
            </a:pPr>
            <a:r>
              <a:rPr lang="en-US" sz="2000" b="1" dirty="0">
                <a:latin typeface="Gotham Book" panose="02000604040000020004" pitchFamily="50" charset="0"/>
              </a:rPr>
              <a:t>Ownership information </a:t>
            </a:r>
            <a:r>
              <a:rPr lang="en-US" sz="2000" dirty="0">
                <a:latin typeface="Gotham Book" panose="02000604040000020004" pitchFamily="50" charset="0"/>
              </a:rPr>
              <a:t>(consistent with 47 C.F.R. § 1.2112(a)(1)-(7)), including 10 percent or more owners </a:t>
            </a:r>
          </a:p>
          <a:p>
            <a:pPr marL="690563" lvl="3" indent="-225425">
              <a:buFont typeface="Courier New" panose="02070309020205020404" pitchFamily="49" charset="0"/>
              <a:buChar char="o"/>
            </a:pPr>
            <a:r>
              <a:rPr lang="en-US" sz="2000" b="1" dirty="0">
                <a:latin typeface="Gotham Book" panose="02000604040000020004" pitchFamily="50" charset="0"/>
              </a:rPr>
              <a:t>Certifications and licenses </a:t>
            </a:r>
            <a:r>
              <a:rPr lang="en-US" sz="2000" dirty="0">
                <a:latin typeface="Gotham Book" panose="02000604040000020004" pitchFamily="50" charset="0"/>
              </a:rPr>
              <a:t>held by the business and individual employees, organized by role </a:t>
            </a:r>
          </a:p>
          <a:p>
            <a:pPr marL="457200" indent="-457200">
              <a:buFont typeface="Arial" panose="020B0604020202020204" pitchFamily="34" charset="0"/>
              <a:buChar char="•"/>
            </a:pPr>
            <a:r>
              <a:rPr lang="en-US" sz="2000" b="1" dirty="0">
                <a:latin typeface="Gotham Book" panose="02000604040000020004" pitchFamily="50" charset="0"/>
              </a:rPr>
              <a:t>SAM.gov </a:t>
            </a:r>
            <a:r>
              <a:rPr lang="en-US" sz="2000" dirty="0">
                <a:latin typeface="Gotham Book" panose="02000604040000020004" pitchFamily="50" charset="0"/>
              </a:rPr>
              <a:t>registration unique entity identifier (UEI)</a:t>
            </a:r>
          </a:p>
          <a:p>
            <a:pPr marL="808038" indent="-342900">
              <a:buFont typeface="Courier New" panose="02070309020205020404" pitchFamily="49" charset="0"/>
              <a:buChar char="o"/>
            </a:pPr>
            <a:r>
              <a:rPr lang="en-US" sz="2000" dirty="0">
                <a:latin typeface="Gotham Book" panose="02000604040000020004" pitchFamily="50" charset="0"/>
              </a:rPr>
              <a:t>A subgrantee applicant does not need to complete full registration to receive a UEI</a:t>
            </a:r>
          </a:p>
          <a:p>
            <a:pPr marL="808038" indent="-342900">
              <a:buFont typeface="Courier New" panose="02070309020205020404" pitchFamily="49" charset="0"/>
              <a:buChar char="o"/>
            </a:pPr>
            <a:r>
              <a:rPr lang="en-US" sz="2000" dirty="0">
                <a:latin typeface="Gotham Book" panose="02000604040000020004" pitchFamily="50" charset="0"/>
              </a:rPr>
              <a:t>UEI must be active</a:t>
            </a:r>
          </a:p>
        </p:txBody>
      </p:sp>
      <p:sp>
        <p:nvSpPr>
          <p:cNvPr id="3" name="Slide Number Placeholder 5">
            <a:extLst>
              <a:ext uri="{FF2B5EF4-FFF2-40B4-BE49-F238E27FC236}">
                <a16:creationId xmlns:a16="http://schemas.microsoft.com/office/drawing/2014/main" id="{ED60288D-39C8-E457-B397-992BB9524CA7}"/>
              </a:ext>
            </a:extLst>
          </p:cNvPr>
          <p:cNvSpPr>
            <a:spLocks noGrp="1"/>
          </p:cNvSpPr>
          <p:nvPr>
            <p:ph type="sldNum" sz="quarter" idx="12"/>
          </p:nvPr>
        </p:nvSpPr>
        <p:spPr>
          <a:xfrm>
            <a:off x="11653454" y="6589833"/>
            <a:ext cx="382493" cy="181909"/>
          </a:xfrm>
        </p:spPr>
        <p:txBody>
          <a:bodyPr/>
          <a:lstStyle/>
          <a:p>
            <a:fld id="{2116183F-75B3-45E6-9DB4-FA4EB6AEDA4B}" type="slidenum">
              <a:rPr lang="en-US" sz="1400" smtClean="0">
                <a:solidFill>
                  <a:schemeClr val="bg2"/>
                </a:solidFill>
                <a:latin typeface="Bebas Neue" panose="020B0606020202050201" pitchFamily="34" charset="0"/>
              </a:rPr>
              <a:t>15</a:t>
            </a:fld>
            <a:endParaRPr lang="en-US" sz="1400">
              <a:solidFill>
                <a:schemeClr val="bg2"/>
              </a:solidFill>
              <a:latin typeface="Bebas Neue" panose="020B0606020202050201" pitchFamily="34" charset="0"/>
            </a:endParaRPr>
          </a:p>
        </p:txBody>
      </p:sp>
    </p:spTree>
    <p:extLst>
      <p:ext uri="{BB962C8B-B14F-4D97-AF65-F5344CB8AC3E}">
        <p14:creationId xmlns:p14="http://schemas.microsoft.com/office/powerpoint/2010/main" val="3064824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6">
          <a:extLst>
            <a:ext uri="{FF2B5EF4-FFF2-40B4-BE49-F238E27FC236}">
              <a16:creationId xmlns:a16="http://schemas.microsoft.com/office/drawing/2014/main" id="{78222778-DDB6-D3C8-8D36-A91AF234C1B7}"/>
            </a:ext>
          </a:extLst>
        </p:cNvPr>
        <p:cNvGrpSpPr/>
        <p:nvPr/>
      </p:nvGrpSpPr>
      <p:grpSpPr>
        <a:xfrm>
          <a:off x="0" y="0"/>
          <a:ext cx="0" cy="0"/>
          <a:chOff x="0" y="0"/>
          <a:chExt cx="0" cy="0"/>
        </a:xfrm>
      </p:grpSpPr>
      <p:sp>
        <p:nvSpPr>
          <p:cNvPr id="327" name="Google Shape;327;p37">
            <a:extLst>
              <a:ext uri="{FF2B5EF4-FFF2-40B4-BE49-F238E27FC236}">
                <a16:creationId xmlns:a16="http://schemas.microsoft.com/office/drawing/2014/main" id="{81D88330-9659-3116-29D1-47DAF9642763}"/>
              </a:ext>
              <a:ext uri="{C183D7F6-B498-43B3-948B-1728B52AA6E4}">
                <adec:decorative xmlns:adec="http://schemas.microsoft.com/office/drawing/2017/decorative" val="1"/>
              </a:ext>
            </a:extLst>
          </p:cNvPr>
          <p:cNvSpPr/>
          <p:nvPr/>
        </p:nvSpPr>
        <p:spPr>
          <a:xfrm>
            <a:off x="0" y="1"/>
            <a:ext cx="12192000" cy="1592400"/>
          </a:xfrm>
          <a:prstGeom prst="rect">
            <a:avLst/>
          </a:prstGeom>
          <a:solidFill>
            <a:srgbClr val="4170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 name="Google Shape;329;p37">
            <a:extLst>
              <a:ext uri="{FF2B5EF4-FFF2-40B4-BE49-F238E27FC236}">
                <a16:creationId xmlns:a16="http://schemas.microsoft.com/office/drawing/2014/main" id="{7D62F34B-5630-0B65-FF2B-45D6E9E29C0C}"/>
              </a:ext>
            </a:extLst>
          </p:cNvPr>
          <p:cNvSpPr txBox="1"/>
          <p:nvPr/>
        </p:nvSpPr>
        <p:spPr>
          <a:xfrm>
            <a:off x="429031" y="380701"/>
            <a:ext cx="10047860" cy="831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6000" dirty="0">
                <a:solidFill>
                  <a:srgbClr val="FFFFFF"/>
                </a:solidFill>
                <a:latin typeface="Bebas Neue"/>
                <a:ea typeface="Bebas Neue"/>
                <a:cs typeface="Bebas Neue"/>
                <a:sym typeface="Bebas Neue"/>
              </a:rPr>
              <a:t>Financial qualifications</a:t>
            </a:r>
            <a:endParaRPr kumimoji="0" sz="1600"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328" name="Google Shape;328;p37" descr="Wyoming Business Council logo">
            <a:extLst>
              <a:ext uri="{FF2B5EF4-FFF2-40B4-BE49-F238E27FC236}">
                <a16:creationId xmlns:a16="http://schemas.microsoft.com/office/drawing/2014/main" id="{E0CDF8C7-B3C1-5994-E38E-8CD537FD0DA8}"/>
              </a:ext>
            </a:extLst>
          </p:cNvPr>
          <p:cNvPicPr preferRelativeResize="0"/>
          <p:nvPr/>
        </p:nvPicPr>
        <p:blipFill rotWithShape="1">
          <a:blip r:embed="rId3">
            <a:alphaModFix/>
          </a:blip>
          <a:srcRect/>
          <a:stretch/>
        </p:blipFill>
        <p:spPr>
          <a:xfrm>
            <a:off x="9638037" y="208015"/>
            <a:ext cx="2040176" cy="1131083"/>
          </a:xfrm>
          <a:prstGeom prst="rect">
            <a:avLst/>
          </a:prstGeom>
          <a:noFill/>
          <a:ln>
            <a:noFill/>
          </a:ln>
        </p:spPr>
      </p:pic>
      <p:sp>
        <p:nvSpPr>
          <p:cNvPr id="2" name="Google Shape;330;p37">
            <a:extLst>
              <a:ext uri="{FF2B5EF4-FFF2-40B4-BE49-F238E27FC236}">
                <a16:creationId xmlns:a16="http://schemas.microsoft.com/office/drawing/2014/main" id="{B0B305E3-1038-66C1-755E-CEDF86B59350}"/>
              </a:ext>
            </a:extLst>
          </p:cNvPr>
          <p:cNvSpPr txBox="1"/>
          <p:nvPr/>
        </p:nvSpPr>
        <p:spPr>
          <a:xfrm>
            <a:off x="429031" y="1973101"/>
            <a:ext cx="11020846" cy="2554505"/>
          </a:xfrm>
          <a:prstGeom prst="rect">
            <a:avLst/>
          </a:prstGeom>
          <a:noFill/>
          <a:ln>
            <a:noFill/>
          </a:ln>
        </p:spPr>
        <p:txBody>
          <a:bodyPr spcFirstLastPara="1" wrap="square" lIns="91425" tIns="45700" rIns="91425" bIns="45700" anchor="t" anchorCtr="0">
            <a:spAutoFit/>
          </a:bodyPr>
          <a:lstStyle/>
          <a:p>
            <a:pPr marL="457200" indent="-457200">
              <a:buFont typeface="Arial" panose="020B0604020202020204" pitchFamily="34" charset="0"/>
              <a:buChar char="•"/>
            </a:pPr>
            <a:r>
              <a:rPr lang="en-US" sz="2000" b="1" dirty="0">
                <a:latin typeface="Gotham Book" panose="02000604040000020004" pitchFamily="50" charset="0"/>
              </a:rPr>
              <a:t>Audited financial statements </a:t>
            </a:r>
            <a:r>
              <a:rPr lang="en-US" sz="2000" dirty="0">
                <a:latin typeface="Gotham Book" panose="02000604040000020004" pitchFamily="50" charset="0"/>
              </a:rPr>
              <a:t>from the prior year or equivalent financial information (or a justification as to why such statements may not be available)</a:t>
            </a:r>
          </a:p>
          <a:p>
            <a:pPr marL="685800" indent="-228600">
              <a:buFont typeface="Courier New" panose="02070309020205020404" pitchFamily="49" charset="0"/>
              <a:buChar char="o"/>
            </a:pPr>
            <a:r>
              <a:rPr lang="en-US" sz="2000" dirty="0">
                <a:latin typeface="Gotham Book" panose="02000604040000020004" pitchFamily="50" charset="0"/>
              </a:rPr>
              <a:t>Audits must be completed by an independent certified public accountant </a:t>
            </a:r>
          </a:p>
          <a:p>
            <a:pPr marL="685800" indent="-228600">
              <a:buFont typeface="Courier New" panose="02070309020205020404" pitchFamily="49" charset="0"/>
              <a:buChar char="o"/>
            </a:pPr>
            <a:r>
              <a:rPr lang="en-US" sz="2000" dirty="0">
                <a:latin typeface="Gotham Book" panose="02000604040000020004" pitchFamily="50" charset="0"/>
              </a:rPr>
              <a:t>This can take several months to complete </a:t>
            </a:r>
          </a:p>
          <a:p>
            <a:pPr marL="457200" indent="-457200">
              <a:buFont typeface="Arial" panose="020B0604020202020204" pitchFamily="34" charset="0"/>
              <a:buChar char="•"/>
            </a:pPr>
            <a:r>
              <a:rPr lang="en-US" sz="2000" b="1" dirty="0">
                <a:latin typeface="Gotham Book" panose="02000604040000020004" pitchFamily="50" charset="0"/>
              </a:rPr>
              <a:t>A letter of credit or performance bond acknowledgement </a:t>
            </a:r>
            <a:r>
              <a:rPr lang="en-US" sz="2000" dirty="0">
                <a:latin typeface="Gotham Book" panose="02000604040000020004" pitchFamily="50" charset="0"/>
              </a:rPr>
              <a:t>indicating your understanding of the BEAD Program’s letter of credit or bond requirements and your plan for complying (see NTIA’s guidance for more details: </a:t>
            </a:r>
            <a:r>
              <a:rPr lang="en-US" sz="2000" dirty="0">
                <a:latin typeface="Gotham Book" panose="02000604040000020004" pitchFamily="50" charset="0"/>
                <a:hlinkClick r:id="rId4"/>
              </a:rPr>
              <a:t>BEAD Letter of Credit Waiver | </a:t>
            </a:r>
            <a:r>
              <a:rPr lang="en-US" sz="2000" dirty="0" err="1">
                <a:latin typeface="Gotham Book" panose="02000604040000020004" pitchFamily="50" charset="0"/>
                <a:hlinkClick r:id="rId4"/>
              </a:rPr>
              <a:t>BroadbandUSA</a:t>
            </a:r>
            <a:r>
              <a:rPr lang="en-US" sz="2000" dirty="0">
                <a:latin typeface="Gotham Book" panose="02000604040000020004" pitchFamily="50" charset="0"/>
                <a:hlinkClick r:id="rId4"/>
              </a:rPr>
              <a:t> (ntia.gov)</a:t>
            </a:r>
            <a:r>
              <a:rPr lang="en-US" sz="2000" dirty="0">
                <a:latin typeface="Gotham Book" panose="02000604040000020004" pitchFamily="50" charset="0"/>
              </a:rPr>
              <a:t>)</a:t>
            </a:r>
          </a:p>
        </p:txBody>
      </p:sp>
      <p:sp>
        <p:nvSpPr>
          <p:cNvPr id="3" name="Slide Number Placeholder 5">
            <a:extLst>
              <a:ext uri="{FF2B5EF4-FFF2-40B4-BE49-F238E27FC236}">
                <a16:creationId xmlns:a16="http://schemas.microsoft.com/office/drawing/2014/main" id="{ED60288D-39C8-E457-B397-992BB9524CA7}"/>
              </a:ext>
            </a:extLst>
          </p:cNvPr>
          <p:cNvSpPr>
            <a:spLocks noGrp="1"/>
          </p:cNvSpPr>
          <p:nvPr>
            <p:ph type="sldNum" sz="quarter" idx="12"/>
          </p:nvPr>
        </p:nvSpPr>
        <p:spPr>
          <a:xfrm>
            <a:off x="11653454" y="6589833"/>
            <a:ext cx="382493" cy="181909"/>
          </a:xfrm>
        </p:spPr>
        <p:txBody>
          <a:bodyPr/>
          <a:lstStyle/>
          <a:p>
            <a:fld id="{2116183F-75B3-45E6-9DB4-FA4EB6AEDA4B}" type="slidenum">
              <a:rPr lang="en-US" sz="1400" smtClean="0">
                <a:solidFill>
                  <a:schemeClr val="bg2"/>
                </a:solidFill>
                <a:latin typeface="Bebas Neue" panose="020B0606020202050201" pitchFamily="34" charset="0"/>
              </a:rPr>
              <a:t>16</a:t>
            </a:fld>
            <a:endParaRPr lang="en-US" sz="1400">
              <a:solidFill>
                <a:schemeClr val="bg2"/>
              </a:solidFill>
              <a:latin typeface="Bebas Neue" panose="020B0606020202050201" pitchFamily="34" charset="0"/>
            </a:endParaRPr>
          </a:p>
        </p:txBody>
      </p:sp>
    </p:spTree>
    <p:extLst>
      <p:ext uri="{BB962C8B-B14F-4D97-AF65-F5344CB8AC3E}">
        <p14:creationId xmlns:p14="http://schemas.microsoft.com/office/powerpoint/2010/main" val="2777983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6">
          <a:extLst>
            <a:ext uri="{FF2B5EF4-FFF2-40B4-BE49-F238E27FC236}">
              <a16:creationId xmlns:a16="http://schemas.microsoft.com/office/drawing/2014/main" id="{78222778-DDB6-D3C8-8D36-A91AF234C1B7}"/>
            </a:ext>
          </a:extLst>
        </p:cNvPr>
        <p:cNvGrpSpPr/>
        <p:nvPr/>
      </p:nvGrpSpPr>
      <p:grpSpPr>
        <a:xfrm>
          <a:off x="0" y="0"/>
          <a:ext cx="0" cy="0"/>
          <a:chOff x="0" y="0"/>
          <a:chExt cx="0" cy="0"/>
        </a:xfrm>
      </p:grpSpPr>
      <p:sp>
        <p:nvSpPr>
          <p:cNvPr id="327" name="Google Shape;327;p37">
            <a:extLst>
              <a:ext uri="{FF2B5EF4-FFF2-40B4-BE49-F238E27FC236}">
                <a16:creationId xmlns:a16="http://schemas.microsoft.com/office/drawing/2014/main" id="{81D88330-9659-3116-29D1-47DAF9642763}"/>
              </a:ext>
              <a:ext uri="{C183D7F6-B498-43B3-948B-1728B52AA6E4}">
                <adec:decorative xmlns:adec="http://schemas.microsoft.com/office/drawing/2017/decorative" val="1"/>
              </a:ext>
            </a:extLst>
          </p:cNvPr>
          <p:cNvSpPr/>
          <p:nvPr/>
        </p:nvSpPr>
        <p:spPr>
          <a:xfrm>
            <a:off x="0" y="1"/>
            <a:ext cx="12192000" cy="1592400"/>
          </a:xfrm>
          <a:prstGeom prst="rect">
            <a:avLst/>
          </a:prstGeom>
          <a:solidFill>
            <a:srgbClr val="4170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 name="Google Shape;329;p37">
            <a:extLst>
              <a:ext uri="{FF2B5EF4-FFF2-40B4-BE49-F238E27FC236}">
                <a16:creationId xmlns:a16="http://schemas.microsoft.com/office/drawing/2014/main" id="{7D62F34B-5630-0B65-FF2B-45D6E9E29C0C}"/>
              </a:ext>
            </a:extLst>
          </p:cNvPr>
          <p:cNvSpPr txBox="1"/>
          <p:nvPr/>
        </p:nvSpPr>
        <p:spPr>
          <a:xfrm>
            <a:off x="429031" y="380701"/>
            <a:ext cx="10047860" cy="831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6000" dirty="0">
                <a:solidFill>
                  <a:srgbClr val="FFFFFF"/>
                </a:solidFill>
                <a:latin typeface="Bebas Neue"/>
                <a:ea typeface="Bebas Neue"/>
                <a:cs typeface="Bebas Neue"/>
                <a:sym typeface="Bebas Neue"/>
              </a:rPr>
              <a:t>Experience and past projects</a:t>
            </a:r>
            <a:endParaRPr kumimoji="0" sz="1600"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328" name="Google Shape;328;p37" descr="Wyoming Business Council logo">
            <a:extLst>
              <a:ext uri="{FF2B5EF4-FFF2-40B4-BE49-F238E27FC236}">
                <a16:creationId xmlns:a16="http://schemas.microsoft.com/office/drawing/2014/main" id="{E0CDF8C7-B3C1-5994-E38E-8CD537FD0DA8}"/>
              </a:ext>
            </a:extLst>
          </p:cNvPr>
          <p:cNvPicPr preferRelativeResize="0"/>
          <p:nvPr/>
        </p:nvPicPr>
        <p:blipFill rotWithShape="1">
          <a:blip r:embed="rId3">
            <a:alphaModFix/>
          </a:blip>
          <a:srcRect/>
          <a:stretch/>
        </p:blipFill>
        <p:spPr>
          <a:xfrm>
            <a:off x="9638037" y="208015"/>
            <a:ext cx="2040176" cy="1131083"/>
          </a:xfrm>
          <a:prstGeom prst="rect">
            <a:avLst/>
          </a:prstGeom>
          <a:noFill/>
          <a:ln>
            <a:noFill/>
          </a:ln>
        </p:spPr>
      </p:pic>
      <p:sp>
        <p:nvSpPr>
          <p:cNvPr id="2" name="Google Shape;330;p37">
            <a:extLst>
              <a:ext uri="{FF2B5EF4-FFF2-40B4-BE49-F238E27FC236}">
                <a16:creationId xmlns:a16="http://schemas.microsoft.com/office/drawing/2014/main" id="{B0B305E3-1038-66C1-755E-CEDF86B59350}"/>
              </a:ext>
            </a:extLst>
          </p:cNvPr>
          <p:cNvSpPr txBox="1"/>
          <p:nvPr/>
        </p:nvSpPr>
        <p:spPr>
          <a:xfrm>
            <a:off x="429031" y="1973101"/>
            <a:ext cx="11020846" cy="3170058"/>
          </a:xfrm>
          <a:prstGeom prst="rect">
            <a:avLst/>
          </a:prstGeom>
          <a:noFill/>
          <a:ln>
            <a:noFill/>
          </a:ln>
        </p:spPr>
        <p:txBody>
          <a:bodyPr spcFirstLastPara="1" wrap="square" lIns="91425" tIns="45700" rIns="91425" bIns="45700" anchor="t" anchorCtr="0">
            <a:spAutoFit/>
          </a:bodyPr>
          <a:lstStyle/>
          <a:p>
            <a:pPr marL="457200" indent="-457200">
              <a:buFont typeface="Arial" panose="020B0604020202020204" pitchFamily="34" charset="0"/>
              <a:buChar char="•"/>
            </a:pPr>
            <a:r>
              <a:rPr lang="en-US" sz="2000" b="1" dirty="0">
                <a:latin typeface="Gotham Book" panose="02000604040000020004" pitchFamily="50" charset="0"/>
              </a:rPr>
              <a:t>Past performance </a:t>
            </a:r>
            <a:r>
              <a:rPr lang="en-US" sz="2000" dirty="0">
                <a:latin typeface="Gotham Book" panose="02000604040000020004" pitchFamily="50" charset="0"/>
              </a:rPr>
              <a:t>on broadband projects (especially those similar in size and scope to the anticipated BEAD project) </a:t>
            </a:r>
          </a:p>
          <a:p>
            <a:pPr marL="457200" indent="-457200">
              <a:buFont typeface="Arial" panose="020B0604020202020204" pitchFamily="34" charset="0"/>
              <a:buChar char="•"/>
            </a:pPr>
            <a:r>
              <a:rPr lang="en-US" sz="2000" b="1" dirty="0">
                <a:latin typeface="Gotham Book" panose="02000604040000020004" pitchFamily="50" charset="0"/>
              </a:rPr>
              <a:t>Other public funding </a:t>
            </a:r>
            <a:r>
              <a:rPr lang="en-US" sz="2000" dirty="0">
                <a:latin typeface="Gotham Book" panose="02000604040000020004" pitchFamily="50" charset="0"/>
              </a:rPr>
              <a:t>that your organization or its affiliates have applied for or intend to apply for (including federal and state funding such as ARPA, RDOF, CAF, CARES, Enabling Middle-Mile Broadband Infrastructure Grant Program) for broadband deployment projects as well as project details for those publicly funded projects </a:t>
            </a:r>
          </a:p>
          <a:p>
            <a:pPr marL="685800" indent="-228600">
              <a:buFont typeface="Courier New" panose="02070309020205020404" pitchFamily="49" charset="0"/>
              <a:buChar char="o"/>
            </a:pPr>
            <a:r>
              <a:rPr lang="en-US" sz="2000" dirty="0">
                <a:latin typeface="Gotham Book" panose="02000604040000020004" pitchFamily="50" charset="0"/>
              </a:rPr>
              <a:t>Including project technology, project area, amount of funding requested, amount of match committed, proposed cost of end-user services, and resources committed to the projects </a:t>
            </a:r>
          </a:p>
        </p:txBody>
      </p:sp>
      <p:sp>
        <p:nvSpPr>
          <p:cNvPr id="3" name="Slide Number Placeholder 5">
            <a:extLst>
              <a:ext uri="{FF2B5EF4-FFF2-40B4-BE49-F238E27FC236}">
                <a16:creationId xmlns:a16="http://schemas.microsoft.com/office/drawing/2014/main" id="{ED60288D-39C8-E457-B397-992BB9524CA7}"/>
              </a:ext>
            </a:extLst>
          </p:cNvPr>
          <p:cNvSpPr>
            <a:spLocks noGrp="1"/>
          </p:cNvSpPr>
          <p:nvPr>
            <p:ph type="sldNum" sz="quarter" idx="12"/>
          </p:nvPr>
        </p:nvSpPr>
        <p:spPr>
          <a:xfrm>
            <a:off x="11653454" y="6589833"/>
            <a:ext cx="382493" cy="181909"/>
          </a:xfrm>
        </p:spPr>
        <p:txBody>
          <a:bodyPr/>
          <a:lstStyle/>
          <a:p>
            <a:fld id="{2116183F-75B3-45E6-9DB4-FA4EB6AEDA4B}" type="slidenum">
              <a:rPr lang="en-US" sz="1400" smtClean="0">
                <a:solidFill>
                  <a:schemeClr val="bg2"/>
                </a:solidFill>
                <a:latin typeface="Bebas Neue" panose="020B0606020202050201" pitchFamily="34" charset="0"/>
              </a:rPr>
              <a:t>17</a:t>
            </a:fld>
            <a:endParaRPr lang="en-US" sz="1400">
              <a:solidFill>
                <a:schemeClr val="bg2"/>
              </a:solidFill>
              <a:latin typeface="Bebas Neue" panose="020B0606020202050201" pitchFamily="34" charset="0"/>
            </a:endParaRPr>
          </a:p>
        </p:txBody>
      </p:sp>
    </p:spTree>
    <p:extLst>
      <p:ext uri="{BB962C8B-B14F-4D97-AF65-F5344CB8AC3E}">
        <p14:creationId xmlns:p14="http://schemas.microsoft.com/office/powerpoint/2010/main" val="2776682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6">
          <a:extLst>
            <a:ext uri="{FF2B5EF4-FFF2-40B4-BE49-F238E27FC236}">
              <a16:creationId xmlns:a16="http://schemas.microsoft.com/office/drawing/2014/main" id="{78222778-DDB6-D3C8-8D36-A91AF234C1B7}"/>
            </a:ext>
          </a:extLst>
        </p:cNvPr>
        <p:cNvGrpSpPr/>
        <p:nvPr/>
      </p:nvGrpSpPr>
      <p:grpSpPr>
        <a:xfrm>
          <a:off x="0" y="0"/>
          <a:ext cx="0" cy="0"/>
          <a:chOff x="0" y="0"/>
          <a:chExt cx="0" cy="0"/>
        </a:xfrm>
      </p:grpSpPr>
      <p:sp>
        <p:nvSpPr>
          <p:cNvPr id="327" name="Google Shape;327;p37">
            <a:extLst>
              <a:ext uri="{FF2B5EF4-FFF2-40B4-BE49-F238E27FC236}">
                <a16:creationId xmlns:a16="http://schemas.microsoft.com/office/drawing/2014/main" id="{81D88330-9659-3116-29D1-47DAF9642763}"/>
              </a:ext>
              <a:ext uri="{C183D7F6-B498-43B3-948B-1728B52AA6E4}">
                <adec:decorative xmlns:adec="http://schemas.microsoft.com/office/drawing/2017/decorative" val="1"/>
              </a:ext>
            </a:extLst>
          </p:cNvPr>
          <p:cNvSpPr/>
          <p:nvPr/>
        </p:nvSpPr>
        <p:spPr>
          <a:xfrm>
            <a:off x="0" y="1"/>
            <a:ext cx="12192000" cy="1592400"/>
          </a:xfrm>
          <a:prstGeom prst="rect">
            <a:avLst/>
          </a:prstGeom>
          <a:solidFill>
            <a:srgbClr val="4170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 name="Google Shape;329;p37">
            <a:extLst>
              <a:ext uri="{FF2B5EF4-FFF2-40B4-BE49-F238E27FC236}">
                <a16:creationId xmlns:a16="http://schemas.microsoft.com/office/drawing/2014/main" id="{7D62F34B-5630-0B65-FF2B-45D6E9E29C0C}"/>
              </a:ext>
            </a:extLst>
          </p:cNvPr>
          <p:cNvSpPr txBox="1"/>
          <p:nvPr/>
        </p:nvSpPr>
        <p:spPr>
          <a:xfrm>
            <a:off x="429031" y="380701"/>
            <a:ext cx="10047860" cy="831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6000" dirty="0">
                <a:solidFill>
                  <a:srgbClr val="FFFFFF"/>
                </a:solidFill>
                <a:latin typeface="Bebas Neue"/>
                <a:ea typeface="Bebas Neue"/>
                <a:cs typeface="Bebas Neue"/>
                <a:sym typeface="Bebas Neue"/>
              </a:rPr>
              <a:t>Other compliance requirements</a:t>
            </a:r>
            <a:endParaRPr kumimoji="0" sz="1600"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328" name="Google Shape;328;p37" descr="Wyoming Business Council logo">
            <a:extLst>
              <a:ext uri="{FF2B5EF4-FFF2-40B4-BE49-F238E27FC236}">
                <a16:creationId xmlns:a16="http://schemas.microsoft.com/office/drawing/2014/main" id="{E0CDF8C7-B3C1-5994-E38E-8CD537FD0DA8}"/>
              </a:ext>
            </a:extLst>
          </p:cNvPr>
          <p:cNvPicPr preferRelativeResize="0"/>
          <p:nvPr/>
        </p:nvPicPr>
        <p:blipFill rotWithShape="1">
          <a:blip r:embed="rId3">
            <a:alphaModFix/>
          </a:blip>
          <a:srcRect/>
          <a:stretch/>
        </p:blipFill>
        <p:spPr>
          <a:xfrm>
            <a:off x="9638037" y="208015"/>
            <a:ext cx="2040176" cy="1131083"/>
          </a:xfrm>
          <a:prstGeom prst="rect">
            <a:avLst/>
          </a:prstGeom>
          <a:noFill/>
          <a:ln>
            <a:noFill/>
          </a:ln>
        </p:spPr>
      </p:pic>
      <p:sp>
        <p:nvSpPr>
          <p:cNvPr id="2" name="Google Shape;330;p37">
            <a:extLst>
              <a:ext uri="{FF2B5EF4-FFF2-40B4-BE49-F238E27FC236}">
                <a16:creationId xmlns:a16="http://schemas.microsoft.com/office/drawing/2014/main" id="{B0B305E3-1038-66C1-755E-CEDF86B59350}"/>
              </a:ext>
            </a:extLst>
          </p:cNvPr>
          <p:cNvSpPr txBox="1"/>
          <p:nvPr/>
        </p:nvSpPr>
        <p:spPr>
          <a:xfrm>
            <a:off x="429031" y="1973101"/>
            <a:ext cx="11020846" cy="4093388"/>
          </a:xfrm>
          <a:prstGeom prst="rect">
            <a:avLst/>
          </a:prstGeom>
          <a:noFill/>
          <a:ln>
            <a:noFill/>
          </a:ln>
        </p:spPr>
        <p:txBody>
          <a:bodyPr spcFirstLastPara="1" wrap="square" lIns="91425" tIns="45700" rIns="91425" bIns="45700" anchor="t" anchorCtr="0">
            <a:spAutoFit/>
          </a:bodyPr>
          <a:lstStyle/>
          <a:p>
            <a:pPr marL="457200" indent="-457200">
              <a:buFont typeface="Arial" panose="020B0604020202020204" pitchFamily="34" charset="0"/>
              <a:buChar char="•"/>
            </a:pPr>
            <a:r>
              <a:rPr lang="en-US" sz="2000" dirty="0">
                <a:latin typeface="Gotham Book" panose="02000604040000020004" pitchFamily="50" charset="0"/>
              </a:rPr>
              <a:t>Awareness of and commitment to comply with </a:t>
            </a:r>
            <a:r>
              <a:rPr lang="en-US" sz="2000" b="1" dirty="0">
                <a:latin typeface="Gotham Book" panose="02000604040000020004" pitchFamily="50" charset="0"/>
              </a:rPr>
              <a:t>Environmental and Historic Preservation (EHP) </a:t>
            </a:r>
            <a:r>
              <a:rPr lang="en-US" sz="2000" dirty="0">
                <a:latin typeface="Gotham Book" panose="02000604040000020004" pitchFamily="50" charset="0"/>
              </a:rPr>
              <a:t>compliance requirements from the National Historic Preservation Act and National Environmental Policy Act, including categorical exclusions </a:t>
            </a:r>
          </a:p>
          <a:p>
            <a:pPr marL="457200" indent="-457200">
              <a:buFont typeface="Arial" panose="020B0604020202020204" pitchFamily="34" charset="0"/>
              <a:buChar char="•"/>
            </a:pPr>
            <a:r>
              <a:rPr lang="en-US" sz="2000" dirty="0">
                <a:latin typeface="Gotham Book" panose="02000604040000020004" pitchFamily="50" charset="0"/>
              </a:rPr>
              <a:t>Compliant </a:t>
            </a:r>
            <a:r>
              <a:rPr lang="en-US" sz="2000" b="1" dirty="0">
                <a:latin typeface="Gotham Book" panose="02000604040000020004" pitchFamily="50" charset="0"/>
              </a:rPr>
              <a:t>supply chain and cybersecurity plans </a:t>
            </a:r>
            <a:r>
              <a:rPr lang="en-US" sz="2000" dirty="0">
                <a:latin typeface="Gotham Book" panose="02000604040000020004" pitchFamily="50" charset="0"/>
              </a:rPr>
              <a:t>that reflect NIST Cybersecurity Framework Version 2.0, Executive Order 14028, NISTIR 8276, and NIST 800-161, or certification that the organization will have such</a:t>
            </a:r>
          </a:p>
          <a:p>
            <a:pPr marL="457200" indent="-457200">
              <a:buFont typeface="Arial" panose="020B0604020202020204" pitchFamily="34" charset="0"/>
              <a:buChar char="•"/>
            </a:pPr>
            <a:r>
              <a:rPr lang="en-US" sz="2000" dirty="0">
                <a:latin typeface="Gotham Book" panose="02000604040000020004" pitchFamily="50" charset="0"/>
              </a:rPr>
              <a:t>Acknowledgement of and plan for </a:t>
            </a:r>
            <a:r>
              <a:rPr lang="en-US" sz="2000" b="1" dirty="0">
                <a:latin typeface="Gotham Book" panose="02000604040000020004" pitchFamily="50" charset="0"/>
              </a:rPr>
              <a:t>employment and labor practices </a:t>
            </a:r>
            <a:r>
              <a:rPr lang="en-US" sz="2000" dirty="0">
                <a:latin typeface="Gotham Book" panose="02000604040000020004" pitchFamily="50" charset="0"/>
              </a:rPr>
              <a:t>in compliance with federal and state laws</a:t>
            </a:r>
          </a:p>
          <a:p>
            <a:pPr marL="457200" indent="-457200">
              <a:buFont typeface="Arial" panose="020B0604020202020204" pitchFamily="34" charset="0"/>
              <a:buChar char="•"/>
            </a:pPr>
            <a:r>
              <a:rPr lang="en-US" sz="2000" b="1" dirty="0">
                <a:latin typeface="Gotham Book" panose="02000604040000020004" pitchFamily="50" charset="0"/>
              </a:rPr>
              <a:t>Legal opinion </a:t>
            </a:r>
            <a:r>
              <a:rPr lang="en-US" sz="2000" dirty="0">
                <a:latin typeface="Gotham Book" panose="02000604040000020004" pitchFamily="50" charset="0"/>
              </a:rPr>
              <a:t>acknowledgement indicating your plan to comply in the Scoring Phase by submitting a letter signed by an attorney regarding your qualifications and past compliance with federal and state laws</a:t>
            </a:r>
          </a:p>
          <a:p>
            <a:pPr marL="457200" indent="-457200">
              <a:buFont typeface="Arial" panose="020B0604020202020204" pitchFamily="34" charset="0"/>
              <a:buChar char="•"/>
            </a:pPr>
            <a:r>
              <a:rPr lang="en-US" sz="2000" b="1" dirty="0">
                <a:latin typeface="Gotham Book" panose="02000604040000020004" pitchFamily="50" charset="0"/>
              </a:rPr>
              <a:t>Documentation of outreach </a:t>
            </a:r>
            <a:r>
              <a:rPr lang="en-US" sz="2000" dirty="0">
                <a:latin typeface="Gotham Book" panose="02000604040000020004" pitchFamily="50" charset="0"/>
              </a:rPr>
              <a:t>to workers and labor organizations </a:t>
            </a:r>
          </a:p>
        </p:txBody>
      </p:sp>
      <p:sp>
        <p:nvSpPr>
          <p:cNvPr id="3" name="Slide Number Placeholder 5">
            <a:extLst>
              <a:ext uri="{FF2B5EF4-FFF2-40B4-BE49-F238E27FC236}">
                <a16:creationId xmlns:a16="http://schemas.microsoft.com/office/drawing/2014/main" id="{ED60288D-39C8-E457-B397-992BB9524CA7}"/>
              </a:ext>
            </a:extLst>
          </p:cNvPr>
          <p:cNvSpPr>
            <a:spLocks noGrp="1"/>
          </p:cNvSpPr>
          <p:nvPr>
            <p:ph type="sldNum" sz="quarter" idx="12"/>
          </p:nvPr>
        </p:nvSpPr>
        <p:spPr>
          <a:xfrm>
            <a:off x="11653454" y="6589833"/>
            <a:ext cx="382493" cy="181909"/>
          </a:xfrm>
        </p:spPr>
        <p:txBody>
          <a:bodyPr/>
          <a:lstStyle/>
          <a:p>
            <a:fld id="{2116183F-75B3-45E6-9DB4-FA4EB6AEDA4B}" type="slidenum">
              <a:rPr lang="en-US" sz="1400" smtClean="0">
                <a:solidFill>
                  <a:schemeClr val="bg2"/>
                </a:solidFill>
                <a:latin typeface="Bebas Neue" panose="020B0606020202050201" pitchFamily="34" charset="0"/>
              </a:rPr>
              <a:t>18</a:t>
            </a:fld>
            <a:endParaRPr lang="en-US" sz="1400">
              <a:solidFill>
                <a:schemeClr val="bg2"/>
              </a:solidFill>
              <a:latin typeface="Bebas Neue" panose="020B0606020202050201" pitchFamily="34" charset="0"/>
            </a:endParaRPr>
          </a:p>
        </p:txBody>
      </p:sp>
    </p:spTree>
    <p:extLst>
      <p:ext uri="{BB962C8B-B14F-4D97-AF65-F5344CB8AC3E}">
        <p14:creationId xmlns:p14="http://schemas.microsoft.com/office/powerpoint/2010/main" val="363619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6">
          <a:extLst>
            <a:ext uri="{FF2B5EF4-FFF2-40B4-BE49-F238E27FC236}">
              <a16:creationId xmlns:a16="http://schemas.microsoft.com/office/drawing/2014/main" id="{78222778-DDB6-D3C8-8D36-A91AF234C1B7}"/>
            </a:ext>
          </a:extLst>
        </p:cNvPr>
        <p:cNvGrpSpPr/>
        <p:nvPr/>
      </p:nvGrpSpPr>
      <p:grpSpPr>
        <a:xfrm>
          <a:off x="0" y="0"/>
          <a:ext cx="0" cy="0"/>
          <a:chOff x="0" y="0"/>
          <a:chExt cx="0" cy="0"/>
        </a:xfrm>
      </p:grpSpPr>
      <p:sp>
        <p:nvSpPr>
          <p:cNvPr id="327" name="Google Shape;327;p37">
            <a:extLst>
              <a:ext uri="{FF2B5EF4-FFF2-40B4-BE49-F238E27FC236}">
                <a16:creationId xmlns:a16="http://schemas.microsoft.com/office/drawing/2014/main" id="{81D88330-9659-3116-29D1-47DAF9642763}"/>
              </a:ext>
              <a:ext uri="{C183D7F6-B498-43B3-948B-1728B52AA6E4}">
                <adec:decorative xmlns:adec="http://schemas.microsoft.com/office/drawing/2017/decorative" val="1"/>
              </a:ext>
            </a:extLst>
          </p:cNvPr>
          <p:cNvSpPr/>
          <p:nvPr/>
        </p:nvSpPr>
        <p:spPr>
          <a:xfrm>
            <a:off x="0" y="1"/>
            <a:ext cx="12192000" cy="1592400"/>
          </a:xfrm>
          <a:prstGeom prst="rect">
            <a:avLst/>
          </a:prstGeom>
          <a:solidFill>
            <a:srgbClr val="4170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 name="Google Shape;329;p37">
            <a:extLst>
              <a:ext uri="{FF2B5EF4-FFF2-40B4-BE49-F238E27FC236}">
                <a16:creationId xmlns:a16="http://schemas.microsoft.com/office/drawing/2014/main" id="{7D62F34B-5630-0B65-FF2B-45D6E9E29C0C}"/>
              </a:ext>
            </a:extLst>
          </p:cNvPr>
          <p:cNvSpPr txBox="1"/>
          <p:nvPr/>
        </p:nvSpPr>
        <p:spPr>
          <a:xfrm>
            <a:off x="429031" y="380701"/>
            <a:ext cx="10047860" cy="831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5000" dirty="0">
                <a:solidFill>
                  <a:srgbClr val="FFFFFF"/>
                </a:solidFill>
                <a:latin typeface="Bebas Neue"/>
                <a:ea typeface="Bebas Neue"/>
                <a:cs typeface="Bebas Neue"/>
                <a:sym typeface="Bebas Neue"/>
              </a:rPr>
              <a:t>Additional compliance requirements</a:t>
            </a:r>
            <a:endParaRPr kumimoji="0" sz="5000"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328" name="Google Shape;328;p37" descr="Wyoming Business Council logo">
            <a:extLst>
              <a:ext uri="{FF2B5EF4-FFF2-40B4-BE49-F238E27FC236}">
                <a16:creationId xmlns:a16="http://schemas.microsoft.com/office/drawing/2014/main" id="{E0CDF8C7-B3C1-5994-E38E-8CD537FD0DA8}"/>
              </a:ext>
            </a:extLst>
          </p:cNvPr>
          <p:cNvPicPr preferRelativeResize="0"/>
          <p:nvPr/>
        </p:nvPicPr>
        <p:blipFill rotWithShape="1">
          <a:blip r:embed="rId3">
            <a:alphaModFix/>
          </a:blip>
          <a:srcRect/>
          <a:stretch/>
        </p:blipFill>
        <p:spPr>
          <a:xfrm>
            <a:off x="9638037" y="208015"/>
            <a:ext cx="2040176" cy="1131083"/>
          </a:xfrm>
          <a:prstGeom prst="rect">
            <a:avLst/>
          </a:prstGeom>
          <a:noFill/>
          <a:ln>
            <a:noFill/>
          </a:ln>
        </p:spPr>
      </p:pic>
      <p:sp>
        <p:nvSpPr>
          <p:cNvPr id="330" name="Google Shape;330;p37">
            <a:extLst>
              <a:ext uri="{FF2B5EF4-FFF2-40B4-BE49-F238E27FC236}">
                <a16:creationId xmlns:a16="http://schemas.microsoft.com/office/drawing/2014/main" id="{D0FDE8F2-3179-A7D0-3866-983727A17649}"/>
              </a:ext>
            </a:extLst>
          </p:cNvPr>
          <p:cNvSpPr txBox="1"/>
          <p:nvPr/>
        </p:nvSpPr>
        <p:spPr>
          <a:xfrm>
            <a:off x="297187" y="1773518"/>
            <a:ext cx="11020846" cy="1200288"/>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None/>
            </a:pPr>
            <a:r>
              <a:rPr lang="en-US" sz="2400" b="1" dirty="0">
                <a:solidFill>
                  <a:srgbClr val="417074"/>
                </a:solidFill>
                <a:latin typeface="Gotham Book" panose="02000604040000020004" pitchFamily="50" charset="0"/>
              </a:rPr>
              <a:t>For new entrants or subgrantee applicants with less than two years of experience, evidence demonstrating sufficient operational capabilities, including: </a:t>
            </a:r>
          </a:p>
        </p:txBody>
      </p:sp>
      <p:sp>
        <p:nvSpPr>
          <p:cNvPr id="2" name="Google Shape;330;p37">
            <a:extLst>
              <a:ext uri="{FF2B5EF4-FFF2-40B4-BE49-F238E27FC236}">
                <a16:creationId xmlns:a16="http://schemas.microsoft.com/office/drawing/2014/main" id="{B0B305E3-1038-66C1-755E-CEDF86B59350}"/>
              </a:ext>
            </a:extLst>
          </p:cNvPr>
          <p:cNvSpPr txBox="1"/>
          <p:nvPr/>
        </p:nvSpPr>
        <p:spPr>
          <a:xfrm>
            <a:off x="297187" y="2973806"/>
            <a:ext cx="11020846" cy="2862282"/>
          </a:xfrm>
          <a:prstGeom prst="rect">
            <a:avLst/>
          </a:prstGeom>
          <a:noFill/>
          <a:ln>
            <a:noFill/>
          </a:ln>
        </p:spPr>
        <p:txBody>
          <a:bodyPr spcFirstLastPara="1" wrap="square" lIns="91425" tIns="45700" rIns="91425" bIns="45700" anchor="t" anchorCtr="0">
            <a:spAutoFit/>
          </a:bodyPr>
          <a:lstStyle/>
          <a:p>
            <a:pPr marL="457200" indent="-457200">
              <a:buFont typeface="Arial" panose="020B0604020202020204" pitchFamily="34" charset="0"/>
              <a:buChar char="•"/>
            </a:pPr>
            <a:r>
              <a:rPr lang="en-US" sz="2000" b="1" dirty="0">
                <a:latin typeface="Gotham Book" panose="02000604040000020004" pitchFamily="50" charset="0"/>
              </a:rPr>
              <a:t>Resumes from</a:t>
            </a:r>
            <a:r>
              <a:rPr lang="en-US" sz="2000" dirty="0">
                <a:latin typeface="Gotham Book" panose="02000604040000020004" pitchFamily="50" charset="0"/>
              </a:rPr>
              <a:t> </a:t>
            </a:r>
            <a:r>
              <a:rPr lang="en-US" sz="2000" b="1" dirty="0">
                <a:latin typeface="Gotham Book" panose="02000604040000020004" pitchFamily="50" charset="0"/>
              </a:rPr>
              <a:t>key personnel </a:t>
            </a:r>
            <a:r>
              <a:rPr lang="en-US" sz="2000" dirty="0">
                <a:latin typeface="Gotham Book" panose="02000604040000020004" pitchFamily="50" charset="0"/>
              </a:rPr>
              <a:t>describing experience with operations providing broadband services (including those with experience of at least five years in communication industry) </a:t>
            </a:r>
          </a:p>
          <a:p>
            <a:pPr marL="685800" indent="-228600">
              <a:buFont typeface="Courier New" panose="02070309020205020404" pitchFamily="49" charset="0"/>
              <a:buChar char="o"/>
            </a:pPr>
            <a:r>
              <a:rPr lang="en-US" sz="2000" dirty="0">
                <a:latin typeface="Gotham Book" panose="02000604040000020004" pitchFamily="50" charset="0"/>
              </a:rPr>
              <a:t>Must include licensing and certification identifiers, years of operating experience, and descriptions of the services provided</a:t>
            </a:r>
          </a:p>
          <a:p>
            <a:pPr marL="457200" indent="-457200">
              <a:buFont typeface="Arial" panose="020B0604020202020204" pitchFamily="34" charset="0"/>
              <a:buChar char="•"/>
            </a:pPr>
            <a:r>
              <a:rPr lang="en-US" sz="2000" b="1" dirty="0">
                <a:latin typeface="Gotham Book" panose="02000604040000020004" pitchFamily="50" charset="0"/>
              </a:rPr>
              <a:t>Project descriptions and narratives </a:t>
            </a:r>
            <a:r>
              <a:rPr lang="en-US" sz="2000" dirty="0">
                <a:latin typeface="Gotham Book" panose="02000604040000020004" pitchFamily="50" charset="0"/>
              </a:rPr>
              <a:t>from contractors, subcontractors, or other partners </a:t>
            </a:r>
          </a:p>
          <a:p>
            <a:pPr marL="457200" indent="-457200">
              <a:buFont typeface="Arial" panose="020B0604020202020204" pitchFamily="34" charset="0"/>
              <a:buChar char="•"/>
            </a:pPr>
            <a:r>
              <a:rPr lang="en-US" sz="2000" dirty="0">
                <a:latin typeface="Gotham Book" panose="02000604040000020004" pitchFamily="50" charset="0"/>
              </a:rPr>
              <a:t>Other </a:t>
            </a:r>
            <a:r>
              <a:rPr lang="en-US" sz="2000" b="1" dirty="0">
                <a:latin typeface="Gotham Book" panose="02000604040000020004" pitchFamily="50" charset="0"/>
              </a:rPr>
              <a:t>operational or financial reports </a:t>
            </a:r>
            <a:r>
              <a:rPr lang="en-US" sz="2000" dirty="0">
                <a:latin typeface="Gotham Book" panose="02000604040000020004" pitchFamily="50" charset="0"/>
              </a:rPr>
              <a:t>that may have been originally submitted to a financial institution</a:t>
            </a:r>
          </a:p>
        </p:txBody>
      </p:sp>
      <p:sp>
        <p:nvSpPr>
          <p:cNvPr id="3" name="Slide Number Placeholder 5">
            <a:extLst>
              <a:ext uri="{FF2B5EF4-FFF2-40B4-BE49-F238E27FC236}">
                <a16:creationId xmlns:a16="http://schemas.microsoft.com/office/drawing/2014/main" id="{ED60288D-39C8-E457-B397-992BB9524CA7}"/>
              </a:ext>
            </a:extLst>
          </p:cNvPr>
          <p:cNvSpPr>
            <a:spLocks noGrp="1"/>
          </p:cNvSpPr>
          <p:nvPr>
            <p:ph type="sldNum" sz="quarter" idx="12"/>
          </p:nvPr>
        </p:nvSpPr>
        <p:spPr>
          <a:xfrm>
            <a:off x="11653454" y="6589833"/>
            <a:ext cx="382493" cy="181909"/>
          </a:xfrm>
        </p:spPr>
        <p:txBody>
          <a:bodyPr/>
          <a:lstStyle/>
          <a:p>
            <a:fld id="{2116183F-75B3-45E6-9DB4-FA4EB6AEDA4B}" type="slidenum">
              <a:rPr lang="en-US" sz="1400" smtClean="0">
                <a:solidFill>
                  <a:schemeClr val="bg2"/>
                </a:solidFill>
                <a:latin typeface="Bebas Neue" panose="020B0606020202050201" pitchFamily="34" charset="0"/>
              </a:rPr>
              <a:t>19</a:t>
            </a:fld>
            <a:endParaRPr lang="en-US" sz="1400">
              <a:solidFill>
                <a:schemeClr val="bg2"/>
              </a:solidFill>
              <a:latin typeface="Bebas Neue" panose="020B0606020202050201" pitchFamily="34" charset="0"/>
            </a:endParaRPr>
          </a:p>
        </p:txBody>
      </p:sp>
    </p:spTree>
    <p:extLst>
      <p:ext uri="{BB962C8B-B14F-4D97-AF65-F5344CB8AC3E}">
        <p14:creationId xmlns:p14="http://schemas.microsoft.com/office/powerpoint/2010/main" val="2174471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6">
          <a:extLst>
            <a:ext uri="{FF2B5EF4-FFF2-40B4-BE49-F238E27FC236}">
              <a16:creationId xmlns:a16="http://schemas.microsoft.com/office/drawing/2014/main" id="{78222778-DDB6-D3C8-8D36-A91AF234C1B7}"/>
            </a:ext>
          </a:extLst>
        </p:cNvPr>
        <p:cNvGrpSpPr/>
        <p:nvPr/>
      </p:nvGrpSpPr>
      <p:grpSpPr>
        <a:xfrm>
          <a:off x="0" y="0"/>
          <a:ext cx="0" cy="0"/>
          <a:chOff x="0" y="0"/>
          <a:chExt cx="0" cy="0"/>
        </a:xfrm>
      </p:grpSpPr>
      <p:sp>
        <p:nvSpPr>
          <p:cNvPr id="327" name="Google Shape;327;p37">
            <a:extLst>
              <a:ext uri="{FF2B5EF4-FFF2-40B4-BE49-F238E27FC236}">
                <a16:creationId xmlns:a16="http://schemas.microsoft.com/office/drawing/2014/main" id="{81D88330-9659-3116-29D1-47DAF9642763}"/>
              </a:ext>
              <a:ext uri="{C183D7F6-B498-43B3-948B-1728B52AA6E4}">
                <adec:decorative xmlns:adec="http://schemas.microsoft.com/office/drawing/2017/decorative" val="1"/>
              </a:ext>
            </a:extLst>
          </p:cNvPr>
          <p:cNvSpPr/>
          <p:nvPr/>
        </p:nvSpPr>
        <p:spPr>
          <a:xfrm>
            <a:off x="0" y="1"/>
            <a:ext cx="12192000" cy="1592400"/>
          </a:xfrm>
          <a:prstGeom prst="rect">
            <a:avLst/>
          </a:prstGeom>
          <a:solidFill>
            <a:srgbClr val="4170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 name="Google Shape;329;p37">
            <a:extLst>
              <a:ext uri="{FF2B5EF4-FFF2-40B4-BE49-F238E27FC236}">
                <a16:creationId xmlns:a16="http://schemas.microsoft.com/office/drawing/2014/main" id="{7D62F34B-5630-0B65-FF2B-45D6E9E29C0C}"/>
              </a:ext>
            </a:extLst>
          </p:cNvPr>
          <p:cNvSpPr txBox="1"/>
          <p:nvPr/>
        </p:nvSpPr>
        <p:spPr>
          <a:xfrm>
            <a:off x="429031" y="380701"/>
            <a:ext cx="10047860" cy="831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FFFFFF"/>
                </a:solidFill>
                <a:effectLst/>
                <a:uLnTx/>
                <a:uFillTx/>
                <a:latin typeface="Bebas Neue"/>
                <a:ea typeface="Bebas Neue"/>
                <a:cs typeface="Bebas Neue"/>
                <a:sym typeface="Bebas Neue"/>
              </a:rPr>
              <a:t>introduction</a:t>
            </a:r>
            <a:endParaRPr kumimoji="0" sz="1600"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328" name="Google Shape;328;p37" descr="Wyoming Business Council logo">
            <a:extLst>
              <a:ext uri="{FF2B5EF4-FFF2-40B4-BE49-F238E27FC236}">
                <a16:creationId xmlns:a16="http://schemas.microsoft.com/office/drawing/2014/main" id="{E0CDF8C7-B3C1-5994-E38E-8CD537FD0DA8}"/>
              </a:ext>
            </a:extLst>
          </p:cNvPr>
          <p:cNvPicPr preferRelativeResize="0"/>
          <p:nvPr/>
        </p:nvPicPr>
        <p:blipFill rotWithShape="1">
          <a:blip r:embed="rId3">
            <a:alphaModFix/>
          </a:blip>
          <a:srcRect/>
          <a:stretch/>
        </p:blipFill>
        <p:spPr>
          <a:xfrm>
            <a:off x="9638037" y="208015"/>
            <a:ext cx="2040176" cy="1131083"/>
          </a:xfrm>
          <a:prstGeom prst="rect">
            <a:avLst/>
          </a:prstGeom>
          <a:noFill/>
          <a:ln>
            <a:noFill/>
          </a:ln>
        </p:spPr>
      </p:pic>
      <p:sp>
        <p:nvSpPr>
          <p:cNvPr id="3" name="Slide Number Placeholder 5">
            <a:extLst>
              <a:ext uri="{FF2B5EF4-FFF2-40B4-BE49-F238E27FC236}">
                <a16:creationId xmlns:a16="http://schemas.microsoft.com/office/drawing/2014/main" id="{ED60288D-39C8-E457-B397-992BB9524CA7}"/>
              </a:ext>
            </a:extLst>
          </p:cNvPr>
          <p:cNvSpPr>
            <a:spLocks noGrp="1"/>
          </p:cNvSpPr>
          <p:nvPr>
            <p:ph type="sldNum" sz="quarter" idx="12"/>
          </p:nvPr>
        </p:nvSpPr>
        <p:spPr>
          <a:xfrm>
            <a:off x="11653454" y="6589833"/>
            <a:ext cx="382493" cy="181909"/>
          </a:xfrm>
        </p:spPr>
        <p:txBody>
          <a:bodyPr/>
          <a:lstStyle/>
          <a:p>
            <a:fld id="{2116183F-75B3-45E6-9DB4-FA4EB6AEDA4B}" type="slidenum">
              <a:rPr lang="en-US" sz="1400" smtClean="0">
                <a:solidFill>
                  <a:schemeClr val="bg2"/>
                </a:solidFill>
                <a:latin typeface="Bebas Neue" panose="020B0606020202050201" pitchFamily="34" charset="0"/>
              </a:rPr>
              <a:t>2</a:t>
            </a:fld>
            <a:endParaRPr lang="en-US" sz="1400">
              <a:solidFill>
                <a:schemeClr val="bg2"/>
              </a:solidFill>
              <a:latin typeface="Bebas Neue" panose="020B0606020202050201" pitchFamily="34" charset="0"/>
            </a:endParaRPr>
          </a:p>
        </p:txBody>
      </p:sp>
      <p:sp>
        <p:nvSpPr>
          <p:cNvPr id="10" name="TextBox 9">
            <a:extLst>
              <a:ext uri="{FF2B5EF4-FFF2-40B4-BE49-F238E27FC236}">
                <a16:creationId xmlns:a16="http://schemas.microsoft.com/office/drawing/2014/main" id="{2B16880F-5ACD-1768-6656-7949BAB4BD67}"/>
              </a:ext>
            </a:extLst>
          </p:cNvPr>
          <p:cNvSpPr txBox="1"/>
          <p:nvPr/>
        </p:nvSpPr>
        <p:spPr>
          <a:xfrm>
            <a:off x="4370294" y="2643807"/>
            <a:ext cx="7350989" cy="2400657"/>
          </a:xfrm>
          <a:prstGeom prst="rect">
            <a:avLst/>
          </a:prstGeom>
          <a:noFill/>
        </p:spPr>
        <p:txBody>
          <a:bodyPr wrap="square" rtlCol="0">
            <a:spAutoFit/>
          </a:bodyPr>
          <a:lstStyle/>
          <a:p>
            <a:r>
              <a:rPr lang="en-US" sz="2000" b="1" dirty="0">
                <a:solidFill>
                  <a:schemeClr val="bg2"/>
                </a:solidFill>
                <a:latin typeface="Gotham Book" panose="02000604040000020004" pitchFamily="50" charset="0"/>
              </a:rPr>
              <a:t>Chad Bolling</a:t>
            </a:r>
          </a:p>
          <a:p>
            <a:pPr marL="285750" lvl="3" indent="-285750">
              <a:buFont typeface="Arial" panose="020B0604020202020204" pitchFamily="34" charset="0"/>
              <a:buChar char="•"/>
            </a:pPr>
            <a:r>
              <a:rPr lang="en-US" sz="1800" dirty="0">
                <a:latin typeface="Gotham Book" panose="02000604040000020004" pitchFamily="50" charset="0"/>
              </a:rPr>
              <a:t>Broadband Manager, Wyoming Business Council</a:t>
            </a:r>
          </a:p>
          <a:p>
            <a:pPr marL="285750" lvl="3" indent="-285750">
              <a:buFont typeface="Arial" panose="020B0604020202020204" pitchFamily="34" charset="0"/>
              <a:buChar char="•"/>
            </a:pPr>
            <a:endParaRPr lang="en-US" sz="1800" dirty="0">
              <a:latin typeface="Gotham Book" panose="02000604040000020004" pitchFamily="50" charset="0"/>
            </a:endParaRPr>
          </a:p>
          <a:p>
            <a:pPr lvl="3"/>
            <a:r>
              <a:rPr lang="en-US" sz="2000" b="1" dirty="0">
                <a:solidFill>
                  <a:schemeClr val="bg2"/>
                </a:solidFill>
                <a:latin typeface="Gotham Book" panose="02000604040000020004" pitchFamily="50" charset="0"/>
              </a:rPr>
              <a:t>Aimee Meacham</a:t>
            </a:r>
          </a:p>
          <a:p>
            <a:pPr marL="285750" lvl="3" indent="-285750">
              <a:buFont typeface="Arial" panose="020B0604020202020204" pitchFamily="34" charset="0"/>
              <a:buChar char="•"/>
            </a:pPr>
            <a:r>
              <a:rPr lang="en-US" sz="1800" dirty="0">
                <a:latin typeface="Gotham Book" panose="02000604040000020004" pitchFamily="50" charset="0"/>
              </a:rPr>
              <a:t>Director of State Broadband Programs, CTC</a:t>
            </a:r>
          </a:p>
          <a:p>
            <a:pPr marL="285750" lvl="3" indent="-285750">
              <a:buFont typeface="Arial" panose="020B0604020202020204" pitchFamily="34" charset="0"/>
              <a:buChar char="•"/>
            </a:pPr>
            <a:endParaRPr lang="en-US" sz="1800" dirty="0">
              <a:latin typeface="Gotham Book" panose="02000604040000020004" pitchFamily="50" charset="0"/>
            </a:endParaRPr>
          </a:p>
          <a:p>
            <a:pPr lvl="3"/>
            <a:r>
              <a:rPr lang="en-US" sz="2000" b="1" dirty="0">
                <a:solidFill>
                  <a:schemeClr val="bg2"/>
                </a:solidFill>
                <a:latin typeface="Gotham Book" panose="02000604040000020004" pitchFamily="50" charset="0"/>
              </a:rPr>
              <a:t>Julie Park</a:t>
            </a:r>
          </a:p>
          <a:p>
            <a:pPr marL="285750" lvl="3" indent="-285750">
              <a:buFont typeface="Arial" panose="020B0604020202020204" pitchFamily="34" charset="0"/>
              <a:buChar char="•"/>
            </a:pPr>
            <a:r>
              <a:rPr lang="en-US" sz="1800" dirty="0">
                <a:latin typeface="Gotham Book" panose="02000604040000020004" pitchFamily="50" charset="0"/>
              </a:rPr>
              <a:t>Senior Analyst, CTC</a:t>
            </a:r>
          </a:p>
        </p:txBody>
      </p:sp>
      <p:pic>
        <p:nvPicPr>
          <p:cNvPr id="12" name="Graphic 11" descr="Users with solid fill">
            <a:extLst>
              <a:ext uri="{FF2B5EF4-FFF2-40B4-BE49-F238E27FC236}">
                <a16:creationId xmlns:a16="http://schemas.microsoft.com/office/drawing/2014/main" id="{C0A63A66-3E72-540C-8BAD-F3AA25B697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1729" y="2135737"/>
            <a:ext cx="3416798" cy="3416798"/>
          </a:xfrm>
          <a:prstGeom prst="rect">
            <a:avLst/>
          </a:prstGeom>
        </p:spPr>
      </p:pic>
    </p:spTree>
    <p:extLst>
      <p:ext uri="{BB962C8B-B14F-4D97-AF65-F5344CB8AC3E}">
        <p14:creationId xmlns:p14="http://schemas.microsoft.com/office/powerpoint/2010/main" val="291900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24"/>
        <p:cNvGrpSpPr/>
        <p:nvPr/>
      </p:nvGrpSpPr>
      <p:grpSpPr>
        <a:xfrm>
          <a:off x="0" y="0"/>
          <a:ext cx="0" cy="0"/>
          <a:chOff x="0" y="0"/>
          <a:chExt cx="0" cy="0"/>
        </a:xfrm>
      </p:grpSpPr>
      <p:sp>
        <p:nvSpPr>
          <p:cNvPr id="225" name="Google Shape;225;p31"/>
          <p:cNvSpPr/>
          <p:nvPr/>
        </p:nvSpPr>
        <p:spPr>
          <a:xfrm>
            <a:off x="0" y="0"/>
            <a:ext cx="12192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1"/>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227" name="Google Shape;227;p31"/>
          <p:cNvSpPr txBox="1">
            <a:spLocks noGrp="1"/>
          </p:cNvSpPr>
          <p:nvPr>
            <p:ph type="title"/>
          </p:nvPr>
        </p:nvSpPr>
        <p:spPr>
          <a:xfrm>
            <a:off x="4566260" y="3531557"/>
            <a:ext cx="7077099" cy="2259040"/>
          </a:xfrm>
          <a:prstGeom prst="rect">
            <a:avLst/>
          </a:prstGeom>
          <a:noFill/>
          <a:ln>
            <a:noFill/>
          </a:ln>
        </p:spPr>
        <p:txBody>
          <a:bodyPr spcFirstLastPara="1" wrap="square" lIns="91425" tIns="45700" rIns="91425" bIns="45700" anchor="b" anchorCtr="0">
            <a:spAutoFit/>
          </a:bodyPr>
          <a:lstStyle/>
          <a:p>
            <a:pPr marL="0" lvl="0" indent="0" algn="l" rtl="0">
              <a:lnSpc>
                <a:spcPct val="80000"/>
              </a:lnSpc>
              <a:spcBef>
                <a:spcPts val="0"/>
              </a:spcBef>
              <a:spcAft>
                <a:spcPts val="0"/>
              </a:spcAft>
              <a:buClr>
                <a:schemeClr val="lt1"/>
              </a:buClr>
              <a:buSzPts val="8800"/>
              <a:buFont typeface="Bebas Neue"/>
              <a:buNone/>
            </a:pPr>
            <a:r>
              <a:rPr lang="en-US" dirty="0">
                <a:solidFill>
                  <a:schemeClr val="lt1"/>
                </a:solidFill>
                <a:latin typeface="Bebas Neue"/>
                <a:ea typeface="Bebas Neue"/>
                <a:cs typeface="Bebas Neue"/>
                <a:sym typeface="Bebas Neue"/>
              </a:rPr>
              <a:t>Submitting an application</a:t>
            </a:r>
            <a:endParaRPr dirty="0"/>
          </a:p>
        </p:txBody>
      </p:sp>
      <p:sp>
        <p:nvSpPr>
          <p:cNvPr id="228" name="Google Shape;228;p31"/>
          <p:cNvSpPr/>
          <p:nvPr/>
        </p:nvSpPr>
        <p:spPr>
          <a:xfrm>
            <a:off x="0" y="0"/>
            <a:ext cx="4059080" cy="6858000"/>
          </a:xfrm>
          <a:prstGeom prst="rect">
            <a:avLst/>
          </a:prstGeom>
          <a:solidFill>
            <a:srgbClr val="3053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229" name="Google Shape;229;p31"/>
          <p:cNvSpPr/>
          <p:nvPr/>
        </p:nvSpPr>
        <p:spPr>
          <a:xfrm>
            <a:off x="0" y="0"/>
            <a:ext cx="643467" cy="6858000"/>
          </a:xfrm>
          <a:prstGeom prst="rect">
            <a:avLst/>
          </a:prstGeom>
          <a:solidFill>
            <a:srgbClr val="2038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746220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6">
          <a:extLst>
            <a:ext uri="{FF2B5EF4-FFF2-40B4-BE49-F238E27FC236}">
              <a16:creationId xmlns:a16="http://schemas.microsoft.com/office/drawing/2014/main" id="{78222778-DDB6-D3C8-8D36-A91AF234C1B7}"/>
            </a:ext>
          </a:extLst>
        </p:cNvPr>
        <p:cNvGrpSpPr/>
        <p:nvPr/>
      </p:nvGrpSpPr>
      <p:grpSpPr>
        <a:xfrm>
          <a:off x="0" y="0"/>
          <a:ext cx="0" cy="0"/>
          <a:chOff x="0" y="0"/>
          <a:chExt cx="0" cy="0"/>
        </a:xfrm>
      </p:grpSpPr>
      <p:sp>
        <p:nvSpPr>
          <p:cNvPr id="327" name="Google Shape;327;p37">
            <a:extLst>
              <a:ext uri="{FF2B5EF4-FFF2-40B4-BE49-F238E27FC236}">
                <a16:creationId xmlns:a16="http://schemas.microsoft.com/office/drawing/2014/main" id="{81D88330-9659-3116-29D1-47DAF9642763}"/>
              </a:ext>
              <a:ext uri="{C183D7F6-B498-43B3-948B-1728B52AA6E4}">
                <adec:decorative xmlns:adec="http://schemas.microsoft.com/office/drawing/2017/decorative" val="1"/>
              </a:ext>
            </a:extLst>
          </p:cNvPr>
          <p:cNvSpPr/>
          <p:nvPr/>
        </p:nvSpPr>
        <p:spPr>
          <a:xfrm>
            <a:off x="0" y="1"/>
            <a:ext cx="12192000" cy="1592400"/>
          </a:xfrm>
          <a:prstGeom prst="rect">
            <a:avLst/>
          </a:prstGeom>
          <a:solidFill>
            <a:srgbClr val="4170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 name="Google Shape;329;p37">
            <a:extLst>
              <a:ext uri="{FF2B5EF4-FFF2-40B4-BE49-F238E27FC236}">
                <a16:creationId xmlns:a16="http://schemas.microsoft.com/office/drawing/2014/main" id="{7D62F34B-5630-0B65-FF2B-45D6E9E29C0C}"/>
              </a:ext>
            </a:extLst>
          </p:cNvPr>
          <p:cNvSpPr txBox="1"/>
          <p:nvPr/>
        </p:nvSpPr>
        <p:spPr>
          <a:xfrm>
            <a:off x="429031" y="380701"/>
            <a:ext cx="10047860" cy="831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6000" dirty="0">
                <a:solidFill>
                  <a:srgbClr val="FFFFFF"/>
                </a:solidFill>
                <a:latin typeface="Bebas Neue"/>
                <a:ea typeface="Bebas Neue"/>
                <a:cs typeface="Bebas Neue"/>
                <a:sym typeface="Bebas Neue"/>
              </a:rPr>
              <a:t>Application resources</a:t>
            </a:r>
            <a:endParaRPr kumimoji="0" sz="1600"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328" name="Google Shape;328;p37" descr="Wyoming Business Council logo">
            <a:extLst>
              <a:ext uri="{FF2B5EF4-FFF2-40B4-BE49-F238E27FC236}">
                <a16:creationId xmlns:a16="http://schemas.microsoft.com/office/drawing/2014/main" id="{E0CDF8C7-B3C1-5994-E38E-8CD537FD0DA8}"/>
              </a:ext>
            </a:extLst>
          </p:cNvPr>
          <p:cNvPicPr preferRelativeResize="0"/>
          <p:nvPr/>
        </p:nvPicPr>
        <p:blipFill rotWithShape="1">
          <a:blip r:embed="rId3">
            <a:alphaModFix/>
          </a:blip>
          <a:srcRect/>
          <a:stretch/>
        </p:blipFill>
        <p:spPr>
          <a:xfrm>
            <a:off x="9638037" y="208015"/>
            <a:ext cx="2040176" cy="1131083"/>
          </a:xfrm>
          <a:prstGeom prst="rect">
            <a:avLst/>
          </a:prstGeom>
          <a:noFill/>
          <a:ln>
            <a:noFill/>
          </a:ln>
        </p:spPr>
      </p:pic>
      <p:sp>
        <p:nvSpPr>
          <p:cNvPr id="330" name="Google Shape;330;p37">
            <a:extLst>
              <a:ext uri="{FF2B5EF4-FFF2-40B4-BE49-F238E27FC236}">
                <a16:creationId xmlns:a16="http://schemas.microsoft.com/office/drawing/2014/main" id="{D0FDE8F2-3179-A7D0-3866-983727A17649}"/>
              </a:ext>
            </a:extLst>
          </p:cNvPr>
          <p:cNvSpPr txBox="1"/>
          <p:nvPr/>
        </p:nvSpPr>
        <p:spPr>
          <a:xfrm>
            <a:off x="297187" y="1773518"/>
            <a:ext cx="11020846" cy="461624"/>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None/>
            </a:pPr>
            <a:r>
              <a:rPr lang="en-US" sz="2400" b="1" dirty="0">
                <a:solidFill>
                  <a:srgbClr val="417074"/>
                </a:solidFill>
                <a:latin typeface="Gotham Book" panose="02000604040000020004" pitchFamily="50" charset="0"/>
              </a:rPr>
              <a:t>Resources to support completion of the application:</a:t>
            </a:r>
          </a:p>
        </p:txBody>
      </p:sp>
      <p:sp>
        <p:nvSpPr>
          <p:cNvPr id="3" name="Slide Number Placeholder 5">
            <a:extLst>
              <a:ext uri="{FF2B5EF4-FFF2-40B4-BE49-F238E27FC236}">
                <a16:creationId xmlns:a16="http://schemas.microsoft.com/office/drawing/2014/main" id="{ED60288D-39C8-E457-B397-992BB9524CA7}"/>
              </a:ext>
            </a:extLst>
          </p:cNvPr>
          <p:cNvSpPr>
            <a:spLocks noGrp="1"/>
          </p:cNvSpPr>
          <p:nvPr>
            <p:ph type="sldNum" sz="quarter" idx="12"/>
          </p:nvPr>
        </p:nvSpPr>
        <p:spPr>
          <a:xfrm>
            <a:off x="11653454" y="6589833"/>
            <a:ext cx="382493" cy="181909"/>
          </a:xfrm>
        </p:spPr>
        <p:txBody>
          <a:bodyPr/>
          <a:lstStyle/>
          <a:p>
            <a:fld id="{2116183F-75B3-45E6-9DB4-FA4EB6AEDA4B}" type="slidenum">
              <a:rPr lang="en-US" sz="1400" smtClean="0">
                <a:solidFill>
                  <a:schemeClr val="bg2"/>
                </a:solidFill>
                <a:latin typeface="Bebas Neue" panose="020B0606020202050201" pitchFamily="34" charset="0"/>
              </a:rPr>
              <a:t>21</a:t>
            </a:fld>
            <a:endParaRPr lang="en-US" sz="1400">
              <a:solidFill>
                <a:schemeClr val="bg2"/>
              </a:solidFill>
              <a:latin typeface="Bebas Neue" panose="020B0606020202050201" pitchFamily="34" charset="0"/>
            </a:endParaRPr>
          </a:p>
        </p:txBody>
      </p:sp>
      <p:pic>
        <p:nvPicPr>
          <p:cNvPr id="6" name="Graphic 5" descr="Folder Search with solid fill">
            <a:hlinkClick r:id="rId4"/>
            <a:extLst>
              <a:ext uri="{FF2B5EF4-FFF2-40B4-BE49-F238E27FC236}">
                <a16:creationId xmlns:a16="http://schemas.microsoft.com/office/drawing/2014/main" id="{196EF255-6E26-54B8-C30D-C1515CC3A62C}"/>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042144" y="2656370"/>
            <a:ext cx="2869493" cy="2869493"/>
          </a:xfrm>
          <a:prstGeom prst="rect">
            <a:avLst/>
          </a:prstGeom>
        </p:spPr>
      </p:pic>
      <p:sp>
        <p:nvSpPr>
          <p:cNvPr id="7" name="Google Shape;330;p37">
            <a:extLst>
              <a:ext uri="{FF2B5EF4-FFF2-40B4-BE49-F238E27FC236}">
                <a16:creationId xmlns:a16="http://schemas.microsoft.com/office/drawing/2014/main" id="{D3080F99-3A49-62A6-F7C1-39B443CD2FC4}"/>
              </a:ext>
            </a:extLst>
          </p:cNvPr>
          <p:cNvSpPr txBox="1"/>
          <p:nvPr/>
        </p:nvSpPr>
        <p:spPr>
          <a:xfrm>
            <a:off x="280363" y="2483523"/>
            <a:ext cx="8744957" cy="2831504"/>
          </a:xfrm>
          <a:prstGeom prst="rect">
            <a:avLst/>
          </a:prstGeom>
          <a:noFill/>
          <a:ln>
            <a:noFill/>
          </a:ln>
        </p:spPr>
        <p:txBody>
          <a:bodyPr spcFirstLastPara="1" wrap="square" lIns="91425" tIns="45700" rIns="91425" bIns="45700" anchor="t" anchorCtr="0">
            <a:spAutoFit/>
          </a:bodyPr>
          <a:lstStyle/>
          <a:p>
            <a:pPr marL="457200" indent="-457200">
              <a:buFont typeface="Arial" panose="020B0604020202020204" pitchFamily="34" charset="0"/>
              <a:buChar char="•"/>
            </a:pPr>
            <a:r>
              <a:rPr lang="en-US" sz="2000" b="1" dirty="0">
                <a:latin typeface="Gotham Book" panose="02000604040000020004" pitchFamily="50" charset="0"/>
              </a:rPr>
              <a:t>Initial Proposal Volume II</a:t>
            </a:r>
            <a:r>
              <a:rPr lang="en-US" sz="2000" dirty="0">
                <a:latin typeface="Gotham Book" panose="02000604040000020004" pitchFamily="50" charset="0"/>
              </a:rPr>
              <a:t> </a:t>
            </a:r>
            <a:endParaRPr lang="en-US" sz="2000" dirty="0">
              <a:highlight>
                <a:srgbClr val="FFFF00"/>
              </a:highlight>
              <a:latin typeface="Gotham Book" panose="02000604040000020004" pitchFamily="50" charset="0"/>
            </a:endParaRPr>
          </a:p>
          <a:p>
            <a:pPr marL="457200" indent="-457200">
              <a:buFont typeface="Arial" panose="020B0604020202020204" pitchFamily="34" charset="0"/>
              <a:buChar char="•"/>
            </a:pPr>
            <a:r>
              <a:rPr lang="en-US" sz="2000" b="1" dirty="0">
                <a:latin typeface="Gotham Book" panose="02000604040000020004" pitchFamily="50" charset="0"/>
              </a:rPr>
              <a:t>Prequalification Application Guide</a:t>
            </a:r>
            <a:r>
              <a:rPr lang="en-US" sz="2000" dirty="0">
                <a:latin typeface="Gotham Book" panose="02000604040000020004" pitchFamily="50" charset="0"/>
              </a:rPr>
              <a:t> – this document will provide additional guidance on how to navigate the portal, answer questions, and complete an application </a:t>
            </a:r>
          </a:p>
          <a:p>
            <a:pPr marL="457200" indent="-457200">
              <a:buFont typeface="Arial" panose="020B0604020202020204" pitchFamily="34" charset="0"/>
              <a:buChar char="•"/>
            </a:pPr>
            <a:r>
              <a:rPr lang="en-US" sz="2000" b="1" dirty="0">
                <a:latin typeface="Gotham Book" panose="02000604040000020004" pitchFamily="50" charset="0"/>
              </a:rPr>
              <a:t>Prequalification templates</a:t>
            </a:r>
            <a:r>
              <a:rPr lang="en-US" sz="2000" dirty="0">
                <a:latin typeface="Gotham Book" panose="02000604040000020004" pitchFamily="50" charset="0"/>
              </a:rPr>
              <a:t> – these documents should be downloaded, completed, and uploaded for the appropriate questions </a:t>
            </a:r>
            <a:endParaRPr lang="en-US" sz="2000" dirty="0">
              <a:highlight>
                <a:srgbClr val="FFFF00"/>
              </a:highlight>
              <a:latin typeface="Gotham Book" panose="02000604040000020004" pitchFamily="50" charset="0"/>
            </a:endParaRPr>
          </a:p>
          <a:p>
            <a:pPr marL="457200" indent="-457200">
              <a:buFont typeface="Arial" panose="020B0604020202020204" pitchFamily="34" charset="0"/>
              <a:buChar char="•"/>
            </a:pPr>
            <a:r>
              <a:rPr lang="en-US" sz="1800" u="sng" dirty="0">
                <a:solidFill>
                  <a:srgbClr val="4C483D"/>
                </a:solidFill>
                <a:effectLst/>
                <a:latin typeface="Gotham Book" panose="02000604040000020004" pitchFamily="50" charset="0"/>
                <a:ea typeface="Aptos" panose="020B0004020202020204" pitchFamily="34" charset="0"/>
                <a:cs typeface="Arial" panose="020B0604020202020204" pitchFamily="34" charset="0"/>
                <a:hlinkClick r:id="rId4"/>
              </a:rPr>
              <a:t>https://wyomingbusiness.org/broadband/bead/</a:t>
            </a:r>
            <a:endParaRPr lang="en-US" sz="2000" dirty="0">
              <a:highlight>
                <a:srgbClr val="FFFF00"/>
              </a:highlight>
              <a:latin typeface="Gotham Book" panose="02000604040000020004" pitchFamily="50" charset="0"/>
            </a:endParaRPr>
          </a:p>
          <a:p>
            <a:pPr marL="457200" indent="-457200">
              <a:buFont typeface="Arial" panose="020B0604020202020204" pitchFamily="34" charset="0"/>
              <a:buChar char="•"/>
            </a:pPr>
            <a:r>
              <a:rPr lang="en-US" sz="2000" dirty="0">
                <a:latin typeface="Gotham Book" panose="02000604040000020004" pitchFamily="50" charset="0"/>
              </a:rPr>
              <a:t>Email: </a:t>
            </a:r>
            <a:r>
              <a:rPr lang="en-US" sz="2000" dirty="0">
                <a:latin typeface="Gotham Book" panose="02000604040000020004" pitchFamily="50" charset="0"/>
                <a:hlinkClick r:id="rId7"/>
              </a:rPr>
              <a:t>broadbandoffice@wyo.gov</a:t>
            </a:r>
            <a:endParaRPr lang="en-US" sz="2000" dirty="0">
              <a:latin typeface="Gotham Book" panose="02000604040000020004" pitchFamily="50" charset="0"/>
            </a:endParaRPr>
          </a:p>
        </p:txBody>
      </p:sp>
    </p:spTree>
    <p:extLst>
      <p:ext uri="{BB962C8B-B14F-4D97-AF65-F5344CB8AC3E}">
        <p14:creationId xmlns:p14="http://schemas.microsoft.com/office/powerpoint/2010/main" val="1169221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6">
          <a:extLst>
            <a:ext uri="{FF2B5EF4-FFF2-40B4-BE49-F238E27FC236}">
              <a16:creationId xmlns:a16="http://schemas.microsoft.com/office/drawing/2014/main" id="{78222778-DDB6-D3C8-8D36-A91AF234C1B7}"/>
            </a:ext>
          </a:extLst>
        </p:cNvPr>
        <p:cNvGrpSpPr/>
        <p:nvPr/>
      </p:nvGrpSpPr>
      <p:grpSpPr>
        <a:xfrm>
          <a:off x="0" y="0"/>
          <a:ext cx="0" cy="0"/>
          <a:chOff x="0" y="0"/>
          <a:chExt cx="0" cy="0"/>
        </a:xfrm>
      </p:grpSpPr>
      <p:sp>
        <p:nvSpPr>
          <p:cNvPr id="327" name="Google Shape;327;p37">
            <a:extLst>
              <a:ext uri="{FF2B5EF4-FFF2-40B4-BE49-F238E27FC236}">
                <a16:creationId xmlns:a16="http://schemas.microsoft.com/office/drawing/2014/main" id="{81D88330-9659-3116-29D1-47DAF9642763}"/>
              </a:ext>
              <a:ext uri="{C183D7F6-B498-43B3-948B-1728B52AA6E4}">
                <adec:decorative xmlns:adec="http://schemas.microsoft.com/office/drawing/2017/decorative" val="1"/>
              </a:ext>
            </a:extLst>
          </p:cNvPr>
          <p:cNvSpPr/>
          <p:nvPr/>
        </p:nvSpPr>
        <p:spPr>
          <a:xfrm>
            <a:off x="0" y="1"/>
            <a:ext cx="12192000" cy="1592400"/>
          </a:xfrm>
          <a:prstGeom prst="rect">
            <a:avLst/>
          </a:prstGeom>
          <a:solidFill>
            <a:srgbClr val="4170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 name="Google Shape;329;p37">
            <a:extLst>
              <a:ext uri="{FF2B5EF4-FFF2-40B4-BE49-F238E27FC236}">
                <a16:creationId xmlns:a16="http://schemas.microsoft.com/office/drawing/2014/main" id="{7D62F34B-5630-0B65-FF2B-45D6E9E29C0C}"/>
              </a:ext>
            </a:extLst>
          </p:cNvPr>
          <p:cNvSpPr txBox="1"/>
          <p:nvPr/>
        </p:nvSpPr>
        <p:spPr>
          <a:xfrm>
            <a:off x="429031" y="380701"/>
            <a:ext cx="10047860" cy="831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0" b="0" i="0" u="none" strike="noStrike" kern="0" cap="none" spc="0" normalizeH="0" baseline="0" noProof="0" dirty="0">
                <a:ln>
                  <a:noFill/>
                </a:ln>
                <a:solidFill>
                  <a:srgbClr val="FFFFFF"/>
                </a:solidFill>
                <a:effectLst/>
                <a:uLnTx/>
                <a:uFillTx/>
                <a:latin typeface="Bebas Neue"/>
                <a:sym typeface="Bebas Neue"/>
              </a:rPr>
              <a:t>Organization accounts &amp; access</a:t>
            </a:r>
            <a:endParaRPr kumimoji="0" sz="5000"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328" name="Google Shape;328;p37" descr="Wyoming Business Council logo">
            <a:extLst>
              <a:ext uri="{FF2B5EF4-FFF2-40B4-BE49-F238E27FC236}">
                <a16:creationId xmlns:a16="http://schemas.microsoft.com/office/drawing/2014/main" id="{E0CDF8C7-B3C1-5994-E38E-8CD537FD0DA8}"/>
              </a:ext>
            </a:extLst>
          </p:cNvPr>
          <p:cNvPicPr preferRelativeResize="0"/>
          <p:nvPr/>
        </p:nvPicPr>
        <p:blipFill rotWithShape="1">
          <a:blip r:embed="rId3">
            <a:alphaModFix/>
          </a:blip>
          <a:srcRect/>
          <a:stretch/>
        </p:blipFill>
        <p:spPr>
          <a:xfrm>
            <a:off x="9638037" y="208015"/>
            <a:ext cx="2040176" cy="1131083"/>
          </a:xfrm>
          <a:prstGeom prst="rect">
            <a:avLst/>
          </a:prstGeom>
          <a:noFill/>
          <a:ln>
            <a:noFill/>
          </a:ln>
        </p:spPr>
      </p:pic>
      <p:sp>
        <p:nvSpPr>
          <p:cNvPr id="330" name="Google Shape;330;p37">
            <a:extLst>
              <a:ext uri="{FF2B5EF4-FFF2-40B4-BE49-F238E27FC236}">
                <a16:creationId xmlns:a16="http://schemas.microsoft.com/office/drawing/2014/main" id="{D0FDE8F2-3179-A7D0-3866-983727A17649}"/>
              </a:ext>
            </a:extLst>
          </p:cNvPr>
          <p:cNvSpPr txBox="1"/>
          <p:nvPr/>
        </p:nvSpPr>
        <p:spPr>
          <a:xfrm>
            <a:off x="297187" y="1773518"/>
            <a:ext cx="11020846" cy="461624"/>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None/>
            </a:pPr>
            <a:r>
              <a:rPr lang="en-US" sz="2400" b="1" dirty="0">
                <a:solidFill>
                  <a:srgbClr val="417074"/>
                </a:solidFill>
                <a:latin typeface="Gotham Book" panose="02000604040000020004" pitchFamily="50" charset="0"/>
              </a:rPr>
              <a:t>Subgrantee applicants who have existing accounts with WBC: </a:t>
            </a:r>
          </a:p>
        </p:txBody>
      </p:sp>
      <p:sp>
        <p:nvSpPr>
          <p:cNvPr id="2" name="Google Shape;330;p37">
            <a:extLst>
              <a:ext uri="{FF2B5EF4-FFF2-40B4-BE49-F238E27FC236}">
                <a16:creationId xmlns:a16="http://schemas.microsoft.com/office/drawing/2014/main" id="{B0B305E3-1038-66C1-755E-CEDF86B59350}"/>
              </a:ext>
            </a:extLst>
          </p:cNvPr>
          <p:cNvSpPr txBox="1"/>
          <p:nvPr/>
        </p:nvSpPr>
        <p:spPr>
          <a:xfrm>
            <a:off x="429031" y="2413378"/>
            <a:ext cx="11020846" cy="707846"/>
          </a:xfrm>
          <a:prstGeom prst="rect">
            <a:avLst/>
          </a:prstGeom>
          <a:noFill/>
          <a:ln>
            <a:noFill/>
          </a:ln>
        </p:spPr>
        <p:txBody>
          <a:bodyPr spcFirstLastPara="1" wrap="square" lIns="91425" tIns="45700" rIns="91425" bIns="45700" anchor="t" anchorCtr="0">
            <a:spAutoFit/>
          </a:bodyPr>
          <a:lstStyle/>
          <a:p>
            <a:pPr marL="457200" indent="-457200">
              <a:buFont typeface="Arial" panose="020B0604020202020204" pitchFamily="34" charset="0"/>
              <a:buChar char="•"/>
            </a:pPr>
            <a:r>
              <a:rPr lang="en-US" sz="2000" dirty="0">
                <a:latin typeface="Gotham Book" panose="02000604040000020004" pitchFamily="50" charset="0"/>
              </a:rPr>
              <a:t>Subgrantee applicants will have the opportunity to update primary contact information if different from previous programs</a:t>
            </a:r>
          </a:p>
        </p:txBody>
      </p:sp>
      <p:sp>
        <p:nvSpPr>
          <p:cNvPr id="3" name="Slide Number Placeholder 5">
            <a:extLst>
              <a:ext uri="{FF2B5EF4-FFF2-40B4-BE49-F238E27FC236}">
                <a16:creationId xmlns:a16="http://schemas.microsoft.com/office/drawing/2014/main" id="{ED60288D-39C8-E457-B397-992BB9524CA7}"/>
              </a:ext>
            </a:extLst>
          </p:cNvPr>
          <p:cNvSpPr>
            <a:spLocks noGrp="1"/>
          </p:cNvSpPr>
          <p:nvPr>
            <p:ph type="sldNum" sz="quarter" idx="12"/>
          </p:nvPr>
        </p:nvSpPr>
        <p:spPr>
          <a:xfrm>
            <a:off x="11653454" y="6589833"/>
            <a:ext cx="382493" cy="181909"/>
          </a:xfrm>
        </p:spPr>
        <p:txBody>
          <a:bodyPr/>
          <a:lstStyle/>
          <a:p>
            <a:fld id="{2116183F-75B3-45E6-9DB4-FA4EB6AEDA4B}" type="slidenum">
              <a:rPr lang="en-US" sz="1400" smtClean="0">
                <a:solidFill>
                  <a:schemeClr val="bg2"/>
                </a:solidFill>
                <a:latin typeface="Bebas Neue" panose="020B0606020202050201" pitchFamily="34" charset="0"/>
              </a:rPr>
              <a:t>22</a:t>
            </a:fld>
            <a:endParaRPr lang="en-US" sz="1400">
              <a:solidFill>
                <a:schemeClr val="bg2"/>
              </a:solidFill>
              <a:latin typeface="Bebas Neue" panose="020B0606020202050201" pitchFamily="34" charset="0"/>
            </a:endParaRPr>
          </a:p>
        </p:txBody>
      </p:sp>
      <p:sp>
        <p:nvSpPr>
          <p:cNvPr id="5" name="Google Shape;330;p37">
            <a:extLst>
              <a:ext uri="{FF2B5EF4-FFF2-40B4-BE49-F238E27FC236}">
                <a16:creationId xmlns:a16="http://schemas.microsoft.com/office/drawing/2014/main" id="{602CF841-3DFB-2218-34D9-5E79FB2DBD2D}"/>
              </a:ext>
            </a:extLst>
          </p:cNvPr>
          <p:cNvSpPr txBox="1"/>
          <p:nvPr/>
        </p:nvSpPr>
        <p:spPr>
          <a:xfrm>
            <a:off x="297187" y="3899573"/>
            <a:ext cx="11020846" cy="830956"/>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None/>
            </a:pPr>
            <a:r>
              <a:rPr lang="en-US" sz="2400" b="1" dirty="0">
                <a:solidFill>
                  <a:srgbClr val="417074"/>
                </a:solidFill>
                <a:latin typeface="Gotham Book" panose="02000604040000020004" pitchFamily="50" charset="0"/>
              </a:rPr>
              <a:t>New entrant applicants who do not have existing accounts with WBC: </a:t>
            </a:r>
          </a:p>
        </p:txBody>
      </p:sp>
      <p:sp>
        <p:nvSpPr>
          <p:cNvPr id="6" name="Google Shape;330;p37">
            <a:extLst>
              <a:ext uri="{FF2B5EF4-FFF2-40B4-BE49-F238E27FC236}">
                <a16:creationId xmlns:a16="http://schemas.microsoft.com/office/drawing/2014/main" id="{8F5C2DB6-4DB7-6555-2069-B6615B717899}"/>
              </a:ext>
            </a:extLst>
          </p:cNvPr>
          <p:cNvSpPr txBox="1"/>
          <p:nvPr/>
        </p:nvSpPr>
        <p:spPr>
          <a:xfrm>
            <a:off x="429031" y="4847179"/>
            <a:ext cx="11020846" cy="707846"/>
          </a:xfrm>
          <a:prstGeom prst="rect">
            <a:avLst/>
          </a:prstGeom>
          <a:noFill/>
          <a:ln>
            <a:noFill/>
          </a:ln>
        </p:spPr>
        <p:txBody>
          <a:bodyPr spcFirstLastPara="1" wrap="square" lIns="91425" tIns="45700" rIns="91425" bIns="45700" anchor="t" anchorCtr="0">
            <a:spAutoFit/>
          </a:bodyPr>
          <a:lstStyle/>
          <a:p>
            <a:pPr marL="457200" indent="-457200">
              <a:buFont typeface="Arial" panose="020B0604020202020204" pitchFamily="34" charset="0"/>
              <a:buChar char="•"/>
            </a:pPr>
            <a:r>
              <a:rPr lang="en-US" sz="2000" dirty="0">
                <a:latin typeface="Gotham Book" panose="02000604040000020004" pitchFamily="50" charset="0"/>
              </a:rPr>
              <a:t>Subgrantee applicants will need to provide organizational business information and be verified by WBC before starting the application</a:t>
            </a:r>
          </a:p>
        </p:txBody>
      </p:sp>
    </p:spTree>
    <p:extLst>
      <p:ext uri="{BB962C8B-B14F-4D97-AF65-F5344CB8AC3E}">
        <p14:creationId xmlns:p14="http://schemas.microsoft.com/office/powerpoint/2010/main" val="3008928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6">
          <a:extLst>
            <a:ext uri="{FF2B5EF4-FFF2-40B4-BE49-F238E27FC236}">
              <a16:creationId xmlns:a16="http://schemas.microsoft.com/office/drawing/2014/main" id="{78222778-DDB6-D3C8-8D36-A91AF234C1B7}"/>
            </a:ext>
          </a:extLst>
        </p:cNvPr>
        <p:cNvGrpSpPr/>
        <p:nvPr/>
      </p:nvGrpSpPr>
      <p:grpSpPr>
        <a:xfrm>
          <a:off x="0" y="0"/>
          <a:ext cx="0" cy="0"/>
          <a:chOff x="0" y="0"/>
          <a:chExt cx="0" cy="0"/>
        </a:xfrm>
      </p:grpSpPr>
      <p:sp>
        <p:nvSpPr>
          <p:cNvPr id="327" name="Google Shape;327;p37">
            <a:extLst>
              <a:ext uri="{FF2B5EF4-FFF2-40B4-BE49-F238E27FC236}">
                <a16:creationId xmlns:a16="http://schemas.microsoft.com/office/drawing/2014/main" id="{81D88330-9659-3116-29D1-47DAF9642763}"/>
              </a:ext>
              <a:ext uri="{C183D7F6-B498-43B3-948B-1728B52AA6E4}">
                <adec:decorative xmlns:adec="http://schemas.microsoft.com/office/drawing/2017/decorative" val="1"/>
              </a:ext>
            </a:extLst>
          </p:cNvPr>
          <p:cNvSpPr/>
          <p:nvPr/>
        </p:nvSpPr>
        <p:spPr>
          <a:xfrm>
            <a:off x="0" y="1"/>
            <a:ext cx="12192000" cy="1592400"/>
          </a:xfrm>
          <a:prstGeom prst="rect">
            <a:avLst/>
          </a:prstGeom>
          <a:solidFill>
            <a:srgbClr val="4170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 name="Google Shape;329;p37">
            <a:extLst>
              <a:ext uri="{FF2B5EF4-FFF2-40B4-BE49-F238E27FC236}">
                <a16:creationId xmlns:a16="http://schemas.microsoft.com/office/drawing/2014/main" id="{7D62F34B-5630-0B65-FF2B-45D6E9E29C0C}"/>
              </a:ext>
            </a:extLst>
          </p:cNvPr>
          <p:cNvSpPr txBox="1"/>
          <p:nvPr/>
        </p:nvSpPr>
        <p:spPr>
          <a:xfrm>
            <a:off x="429031" y="380701"/>
            <a:ext cx="10047860" cy="831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0" b="0" i="0" u="none" strike="noStrike" kern="0" cap="none" spc="0" normalizeH="0" baseline="0" noProof="0" dirty="0">
                <a:ln>
                  <a:noFill/>
                </a:ln>
                <a:solidFill>
                  <a:srgbClr val="FFFFFF"/>
                </a:solidFill>
                <a:effectLst/>
                <a:uLnTx/>
                <a:uFillTx/>
                <a:latin typeface="Bebas Neue"/>
                <a:sym typeface="Bebas Neue"/>
              </a:rPr>
              <a:t>Organization accounts &amp; access</a:t>
            </a:r>
            <a:endParaRPr kumimoji="0" sz="5000"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328" name="Google Shape;328;p37" descr="Wyoming Business Council logo">
            <a:extLst>
              <a:ext uri="{FF2B5EF4-FFF2-40B4-BE49-F238E27FC236}">
                <a16:creationId xmlns:a16="http://schemas.microsoft.com/office/drawing/2014/main" id="{E0CDF8C7-B3C1-5994-E38E-8CD537FD0DA8}"/>
              </a:ext>
            </a:extLst>
          </p:cNvPr>
          <p:cNvPicPr preferRelativeResize="0"/>
          <p:nvPr/>
        </p:nvPicPr>
        <p:blipFill rotWithShape="1">
          <a:blip r:embed="rId3">
            <a:alphaModFix/>
          </a:blip>
          <a:srcRect/>
          <a:stretch/>
        </p:blipFill>
        <p:spPr>
          <a:xfrm>
            <a:off x="9638037" y="208015"/>
            <a:ext cx="2040176" cy="1131083"/>
          </a:xfrm>
          <a:prstGeom prst="rect">
            <a:avLst/>
          </a:prstGeom>
          <a:noFill/>
          <a:ln>
            <a:noFill/>
          </a:ln>
        </p:spPr>
      </p:pic>
      <p:sp>
        <p:nvSpPr>
          <p:cNvPr id="3" name="Slide Number Placeholder 5">
            <a:extLst>
              <a:ext uri="{FF2B5EF4-FFF2-40B4-BE49-F238E27FC236}">
                <a16:creationId xmlns:a16="http://schemas.microsoft.com/office/drawing/2014/main" id="{ED60288D-39C8-E457-B397-992BB9524CA7}"/>
              </a:ext>
            </a:extLst>
          </p:cNvPr>
          <p:cNvSpPr>
            <a:spLocks noGrp="1"/>
          </p:cNvSpPr>
          <p:nvPr>
            <p:ph type="sldNum" sz="quarter" idx="12"/>
          </p:nvPr>
        </p:nvSpPr>
        <p:spPr>
          <a:xfrm>
            <a:off x="11653454" y="6589833"/>
            <a:ext cx="382493" cy="181909"/>
          </a:xfrm>
        </p:spPr>
        <p:txBody>
          <a:bodyPr/>
          <a:lstStyle/>
          <a:p>
            <a:fld id="{2116183F-75B3-45E6-9DB4-FA4EB6AEDA4B}" type="slidenum">
              <a:rPr lang="en-US" sz="1400" smtClean="0">
                <a:solidFill>
                  <a:schemeClr val="bg2"/>
                </a:solidFill>
                <a:latin typeface="Bebas Neue" panose="020B0606020202050201" pitchFamily="34" charset="0"/>
              </a:rPr>
              <a:t>23</a:t>
            </a:fld>
            <a:endParaRPr lang="en-US" sz="1400">
              <a:solidFill>
                <a:schemeClr val="bg2"/>
              </a:solidFill>
              <a:latin typeface="Bebas Neue" panose="020B0606020202050201" pitchFamily="34" charset="0"/>
            </a:endParaRPr>
          </a:p>
        </p:txBody>
      </p:sp>
      <p:pic>
        <p:nvPicPr>
          <p:cNvPr id="7" name="Picture 6">
            <a:extLst>
              <a:ext uri="{FF2B5EF4-FFF2-40B4-BE49-F238E27FC236}">
                <a16:creationId xmlns:a16="http://schemas.microsoft.com/office/drawing/2014/main" id="{9ABA4C21-B6D5-1327-CE0E-BC237C4243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5178" y="2281234"/>
            <a:ext cx="2707640" cy="3332480"/>
          </a:xfrm>
          <a:prstGeom prst="rect">
            <a:avLst/>
          </a:prstGeom>
          <a:noFill/>
          <a:ln>
            <a:noFill/>
          </a:ln>
        </p:spPr>
      </p:pic>
      <p:pic>
        <p:nvPicPr>
          <p:cNvPr id="8" name="Picture 7">
            <a:extLst>
              <a:ext uri="{FF2B5EF4-FFF2-40B4-BE49-F238E27FC236}">
                <a16:creationId xmlns:a16="http://schemas.microsoft.com/office/drawing/2014/main" id="{2AEAF1D2-A7EC-83C7-5959-36EE43C278E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3498" y="1632046"/>
            <a:ext cx="6932679" cy="5017939"/>
          </a:xfrm>
          <a:prstGeom prst="rect">
            <a:avLst/>
          </a:prstGeom>
          <a:noFill/>
          <a:ln>
            <a:noFill/>
          </a:ln>
        </p:spPr>
      </p:pic>
      <p:sp>
        <p:nvSpPr>
          <p:cNvPr id="9" name="Oval 8">
            <a:extLst>
              <a:ext uri="{FF2B5EF4-FFF2-40B4-BE49-F238E27FC236}">
                <a16:creationId xmlns:a16="http://schemas.microsoft.com/office/drawing/2014/main" id="{7F8A985A-D3DB-6A02-2E8F-14128296099D}"/>
              </a:ext>
            </a:extLst>
          </p:cNvPr>
          <p:cNvSpPr/>
          <p:nvPr/>
        </p:nvSpPr>
        <p:spPr>
          <a:xfrm>
            <a:off x="6843860" y="3811077"/>
            <a:ext cx="1432874" cy="659876"/>
          </a:xfrm>
          <a:prstGeom prst="ellipse">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AEFB63C4-2447-8757-12E0-4324AA9C0696}"/>
              </a:ext>
            </a:extLst>
          </p:cNvPr>
          <p:cNvCxnSpPr/>
          <p:nvPr/>
        </p:nvCxnSpPr>
        <p:spPr>
          <a:xfrm flipH="1" flipV="1">
            <a:off x="7927942" y="4553146"/>
            <a:ext cx="1112363" cy="1135983"/>
          </a:xfrm>
          <a:prstGeom prst="straightConnector1">
            <a:avLst/>
          </a:prstGeom>
          <a:ln w="7620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456052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6">
          <a:extLst>
            <a:ext uri="{FF2B5EF4-FFF2-40B4-BE49-F238E27FC236}">
              <a16:creationId xmlns:a16="http://schemas.microsoft.com/office/drawing/2014/main" id="{78222778-DDB6-D3C8-8D36-A91AF234C1B7}"/>
            </a:ext>
          </a:extLst>
        </p:cNvPr>
        <p:cNvGrpSpPr/>
        <p:nvPr/>
      </p:nvGrpSpPr>
      <p:grpSpPr>
        <a:xfrm>
          <a:off x="0" y="0"/>
          <a:ext cx="0" cy="0"/>
          <a:chOff x="0" y="0"/>
          <a:chExt cx="0" cy="0"/>
        </a:xfrm>
      </p:grpSpPr>
      <p:sp>
        <p:nvSpPr>
          <p:cNvPr id="327" name="Google Shape;327;p37">
            <a:extLst>
              <a:ext uri="{FF2B5EF4-FFF2-40B4-BE49-F238E27FC236}">
                <a16:creationId xmlns:a16="http://schemas.microsoft.com/office/drawing/2014/main" id="{81D88330-9659-3116-29D1-47DAF9642763}"/>
              </a:ext>
              <a:ext uri="{C183D7F6-B498-43B3-948B-1728B52AA6E4}">
                <adec:decorative xmlns:adec="http://schemas.microsoft.com/office/drawing/2017/decorative" val="1"/>
              </a:ext>
            </a:extLst>
          </p:cNvPr>
          <p:cNvSpPr/>
          <p:nvPr/>
        </p:nvSpPr>
        <p:spPr>
          <a:xfrm>
            <a:off x="0" y="1"/>
            <a:ext cx="12192000" cy="1592400"/>
          </a:xfrm>
          <a:prstGeom prst="rect">
            <a:avLst/>
          </a:prstGeom>
          <a:solidFill>
            <a:srgbClr val="4170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 name="Google Shape;329;p37">
            <a:extLst>
              <a:ext uri="{FF2B5EF4-FFF2-40B4-BE49-F238E27FC236}">
                <a16:creationId xmlns:a16="http://schemas.microsoft.com/office/drawing/2014/main" id="{7D62F34B-5630-0B65-FF2B-45D6E9E29C0C}"/>
              </a:ext>
            </a:extLst>
          </p:cNvPr>
          <p:cNvSpPr txBox="1"/>
          <p:nvPr/>
        </p:nvSpPr>
        <p:spPr>
          <a:xfrm>
            <a:off x="429031" y="380701"/>
            <a:ext cx="10047860" cy="831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5000" dirty="0">
                <a:solidFill>
                  <a:srgbClr val="FFFFFF"/>
                </a:solidFill>
                <a:latin typeface="Bebas Neue"/>
                <a:ea typeface="Arial"/>
                <a:cs typeface="Arial"/>
                <a:sym typeface="Bebas Neue"/>
              </a:rPr>
              <a:t>Steps: General overview</a:t>
            </a:r>
            <a:endParaRPr kumimoji="0" sz="5000"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328" name="Google Shape;328;p37" descr="Wyoming Business Council logo">
            <a:extLst>
              <a:ext uri="{FF2B5EF4-FFF2-40B4-BE49-F238E27FC236}">
                <a16:creationId xmlns:a16="http://schemas.microsoft.com/office/drawing/2014/main" id="{E0CDF8C7-B3C1-5994-E38E-8CD537FD0DA8}"/>
              </a:ext>
            </a:extLst>
          </p:cNvPr>
          <p:cNvPicPr preferRelativeResize="0"/>
          <p:nvPr/>
        </p:nvPicPr>
        <p:blipFill rotWithShape="1">
          <a:blip r:embed="rId3">
            <a:alphaModFix/>
          </a:blip>
          <a:srcRect/>
          <a:stretch/>
        </p:blipFill>
        <p:spPr>
          <a:xfrm>
            <a:off x="9638037" y="208015"/>
            <a:ext cx="2040176" cy="1131083"/>
          </a:xfrm>
          <a:prstGeom prst="rect">
            <a:avLst/>
          </a:prstGeom>
          <a:noFill/>
          <a:ln>
            <a:noFill/>
          </a:ln>
        </p:spPr>
      </p:pic>
      <p:sp>
        <p:nvSpPr>
          <p:cNvPr id="3" name="Slide Number Placeholder 5">
            <a:extLst>
              <a:ext uri="{FF2B5EF4-FFF2-40B4-BE49-F238E27FC236}">
                <a16:creationId xmlns:a16="http://schemas.microsoft.com/office/drawing/2014/main" id="{ED60288D-39C8-E457-B397-992BB9524CA7}"/>
              </a:ext>
            </a:extLst>
          </p:cNvPr>
          <p:cNvSpPr>
            <a:spLocks noGrp="1"/>
          </p:cNvSpPr>
          <p:nvPr>
            <p:ph type="sldNum" sz="quarter" idx="12"/>
          </p:nvPr>
        </p:nvSpPr>
        <p:spPr>
          <a:xfrm>
            <a:off x="11653454" y="6589833"/>
            <a:ext cx="382493" cy="181909"/>
          </a:xfrm>
        </p:spPr>
        <p:txBody>
          <a:bodyPr/>
          <a:lstStyle/>
          <a:p>
            <a:fld id="{2116183F-75B3-45E6-9DB4-FA4EB6AEDA4B}" type="slidenum">
              <a:rPr lang="en-US" sz="1400" smtClean="0">
                <a:solidFill>
                  <a:schemeClr val="bg2"/>
                </a:solidFill>
                <a:latin typeface="Bebas Neue" panose="020B0606020202050201" pitchFamily="34" charset="0"/>
              </a:rPr>
              <a:t>24</a:t>
            </a:fld>
            <a:endParaRPr lang="en-US" sz="1400">
              <a:solidFill>
                <a:schemeClr val="bg2"/>
              </a:solidFill>
              <a:latin typeface="Bebas Neue" panose="020B0606020202050201" pitchFamily="34" charset="0"/>
            </a:endParaRPr>
          </a:p>
        </p:txBody>
      </p:sp>
      <p:pic>
        <p:nvPicPr>
          <p:cNvPr id="2" name="Picture 1">
            <a:extLst>
              <a:ext uri="{FF2B5EF4-FFF2-40B4-BE49-F238E27FC236}">
                <a16:creationId xmlns:a16="http://schemas.microsoft.com/office/drawing/2014/main" id="{63130D37-DB2B-B0C4-7BB4-0804C375C99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447" r="4466"/>
          <a:stretch/>
        </p:blipFill>
        <p:spPr bwMode="auto">
          <a:xfrm>
            <a:off x="2345414" y="1765087"/>
            <a:ext cx="7501172" cy="2082498"/>
          </a:xfrm>
          <a:prstGeom prst="rect">
            <a:avLst/>
          </a:prstGeom>
          <a:ln>
            <a:noFill/>
          </a:ln>
          <a:extLst>
            <a:ext uri="{53640926-AAD7-44D8-BBD7-CCE9431645EC}">
              <a14:shadowObscured xmlns:a14="http://schemas.microsoft.com/office/drawing/2010/main"/>
            </a:ext>
          </a:extLst>
        </p:spPr>
      </p:pic>
      <p:sp>
        <p:nvSpPr>
          <p:cNvPr id="5" name="Google Shape;330;p37">
            <a:extLst>
              <a:ext uri="{FF2B5EF4-FFF2-40B4-BE49-F238E27FC236}">
                <a16:creationId xmlns:a16="http://schemas.microsoft.com/office/drawing/2014/main" id="{A38E481F-59B0-3B45-5977-D493EC716624}"/>
              </a:ext>
            </a:extLst>
          </p:cNvPr>
          <p:cNvSpPr txBox="1"/>
          <p:nvPr/>
        </p:nvSpPr>
        <p:spPr>
          <a:xfrm>
            <a:off x="585577" y="4192978"/>
            <a:ext cx="11020846" cy="1323399"/>
          </a:xfrm>
          <a:prstGeom prst="rect">
            <a:avLst/>
          </a:prstGeom>
          <a:noFill/>
          <a:ln>
            <a:noFill/>
          </a:ln>
        </p:spPr>
        <p:txBody>
          <a:bodyPr spcFirstLastPara="1" wrap="square" lIns="91425" tIns="45700" rIns="91425" bIns="45700" anchor="t" anchorCtr="0">
            <a:spAutoFit/>
          </a:bodyPr>
          <a:lstStyle/>
          <a:p>
            <a:r>
              <a:rPr lang="en-US" sz="2000" dirty="0">
                <a:latin typeface="Gotham Book" panose="02000604040000020004" pitchFamily="50" charset="0"/>
              </a:rPr>
              <a:t>Step 1: Confirming business and contact information</a:t>
            </a:r>
          </a:p>
          <a:p>
            <a:r>
              <a:rPr lang="en-US" sz="2000" dirty="0">
                <a:latin typeface="Gotham Book" panose="02000604040000020004" pitchFamily="50" charset="0"/>
              </a:rPr>
              <a:t>Step 2: Application questions </a:t>
            </a:r>
          </a:p>
          <a:p>
            <a:r>
              <a:rPr lang="en-US" sz="2000" dirty="0">
                <a:latin typeface="Gotham Book" panose="02000604040000020004" pitchFamily="50" charset="0"/>
              </a:rPr>
              <a:t>Step 3: Document management</a:t>
            </a:r>
          </a:p>
          <a:p>
            <a:r>
              <a:rPr lang="en-US" sz="2000" dirty="0">
                <a:latin typeface="Gotham Book" panose="02000604040000020004" pitchFamily="50" charset="0"/>
              </a:rPr>
              <a:t>Step 4: Signature and submission of the application</a:t>
            </a:r>
          </a:p>
        </p:txBody>
      </p:sp>
    </p:spTree>
    <p:extLst>
      <p:ext uri="{BB962C8B-B14F-4D97-AF65-F5344CB8AC3E}">
        <p14:creationId xmlns:p14="http://schemas.microsoft.com/office/powerpoint/2010/main" val="1686336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6">
          <a:extLst>
            <a:ext uri="{FF2B5EF4-FFF2-40B4-BE49-F238E27FC236}">
              <a16:creationId xmlns:a16="http://schemas.microsoft.com/office/drawing/2014/main" id="{78222778-DDB6-D3C8-8D36-A91AF234C1B7}"/>
            </a:ext>
          </a:extLst>
        </p:cNvPr>
        <p:cNvGrpSpPr/>
        <p:nvPr/>
      </p:nvGrpSpPr>
      <p:grpSpPr>
        <a:xfrm>
          <a:off x="0" y="0"/>
          <a:ext cx="0" cy="0"/>
          <a:chOff x="0" y="0"/>
          <a:chExt cx="0" cy="0"/>
        </a:xfrm>
      </p:grpSpPr>
      <p:sp>
        <p:nvSpPr>
          <p:cNvPr id="327" name="Google Shape;327;p37">
            <a:extLst>
              <a:ext uri="{FF2B5EF4-FFF2-40B4-BE49-F238E27FC236}">
                <a16:creationId xmlns:a16="http://schemas.microsoft.com/office/drawing/2014/main" id="{81D88330-9659-3116-29D1-47DAF9642763}"/>
              </a:ext>
              <a:ext uri="{C183D7F6-B498-43B3-948B-1728B52AA6E4}">
                <adec:decorative xmlns:adec="http://schemas.microsoft.com/office/drawing/2017/decorative" val="1"/>
              </a:ext>
            </a:extLst>
          </p:cNvPr>
          <p:cNvSpPr/>
          <p:nvPr/>
        </p:nvSpPr>
        <p:spPr>
          <a:xfrm>
            <a:off x="0" y="1"/>
            <a:ext cx="12192000" cy="1592400"/>
          </a:xfrm>
          <a:prstGeom prst="rect">
            <a:avLst/>
          </a:prstGeom>
          <a:solidFill>
            <a:srgbClr val="4170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 name="Google Shape;329;p37">
            <a:extLst>
              <a:ext uri="{FF2B5EF4-FFF2-40B4-BE49-F238E27FC236}">
                <a16:creationId xmlns:a16="http://schemas.microsoft.com/office/drawing/2014/main" id="{7D62F34B-5630-0B65-FF2B-45D6E9E29C0C}"/>
              </a:ext>
            </a:extLst>
          </p:cNvPr>
          <p:cNvSpPr txBox="1"/>
          <p:nvPr/>
        </p:nvSpPr>
        <p:spPr>
          <a:xfrm>
            <a:off x="429031" y="380701"/>
            <a:ext cx="10047860" cy="831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0" b="0" i="0" u="none" strike="noStrike" kern="0" cap="none" spc="0" normalizeH="0" baseline="0" noProof="0" dirty="0">
                <a:ln>
                  <a:noFill/>
                </a:ln>
                <a:solidFill>
                  <a:srgbClr val="FFFFFF"/>
                </a:solidFill>
                <a:effectLst/>
                <a:uLnTx/>
                <a:uFillTx/>
                <a:latin typeface="Bebas Neue"/>
                <a:sym typeface="Bebas Neue"/>
              </a:rPr>
              <a:t>Step 1: business profile</a:t>
            </a:r>
            <a:endParaRPr kumimoji="0" sz="5000"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328" name="Google Shape;328;p37" descr="Wyoming Business Council logo">
            <a:extLst>
              <a:ext uri="{FF2B5EF4-FFF2-40B4-BE49-F238E27FC236}">
                <a16:creationId xmlns:a16="http://schemas.microsoft.com/office/drawing/2014/main" id="{E0CDF8C7-B3C1-5994-E38E-8CD537FD0DA8}"/>
              </a:ext>
            </a:extLst>
          </p:cNvPr>
          <p:cNvPicPr preferRelativeResize="0"/>
          <p:nvPr/>
        </p:nvPicPr>
        <p:blipFill rotWithShape="1">
          <a:blip r:embed="rId3">
            <a:alphaModFix/>
          </a:blip>
          <a:srcRect/>
          <a:stretch/>
        </p:blipFill>
        <p:spPr>
          <a:xfrm>
            <a:off x="9638037" y="208015"/>
            <a:ext cx="2040176" cy="1131083"/>
          </a:xfrm>
          <a:prstGeom prst="rect">
            <a:avLst/>
          </a:prstGeom>
          <a:noFill/>
          <a:ln>
            <a:noFill/>
          </a:ln>
        </p:spPr>
      </p:pic>
      <p:sp>
        <p:nvSpPr>
          <p:cNvPr id="3" name="Slide Number Placeholder 5">
            <a:extLst>
              <a:ext uri="{FF2B5EF4-FFF2-40B4-BE49-F238E27FC236}">
                <a16:creationId xmlns:a16="http://schemas.microsoft.com/office/drawing/2014/main" id="{ED60288D-39C8-E457-B397-992BB9524CA7}"/>
              </a:ext>
            </a:extLst>
          </p:cNvPr>
          <p:cNvSpPr>
            <a:spLocks noGrp="1"/>
          </p:cNvSpPr>
          <p:nvPr>
            <p:ph type="sldNum" sz="quarter" idx="12"/>
          </p:nvPr>
        </p:nvSpPr>
        <p:spPr>
          <a:xfrm>
            <a:off x="11653454" y="6589833"/>
            <a:ext cx="382493" cy="181909"/>
          </a:xfrm>
        </p:spPr>
        <p:txBody>
          <a:bodyPr/>
          <a:lstStyle/>
          <a:p>
            <a:fld id="{2116183F-75B3-45E6-9DB4-FA4EB6AEDA4B}" type="slidenum">
              <a:rPr lang="en-US" sz="1400" smtClean="0">
                <a:solidFill>
                  <a:schemeClr val="bg2"/>
                </a:solidFill>
                <a:latin typeface="Bebas Neue" panose="020B0606020202050201" pitchFamily="34" charset="0"/>
              </a:rPr>
              <a:t>25</a:t>
            </a:fld>
            <a:endParaRPr lang="en-US" sz="1400">
              <a:solidFill>
                <a:schemeClr val="bg2"/>
              </a:solidFill>
              <a:latin typeface="Bebas Neue" panose="020B0606020202050201" pitchFamily="34" charset="0"/>
            </a:endParaRPr>
          </a:p>
        </p:txBody>
      </p:sp>
      <p:sp>
        <p:nvSpPr>
          <p:cNvPr id="7" name="Google Shape;330;p37">
            <a:extLst>
              <a:ext uri="{FF2B5EF4-FFF2-40B4-BE49-F238E27FC236}">
                <a16:creationId xmlns:a16="http://schemas.microsoft.com/office/drawing/2014/main" id="{ECE707D2-AF38-6E32-FCF5-095ABC63A9F5}"/>
              </a:ext>
            </a:extLst>
          </p:cNvPr>
          <p:cNvSpPr txBox="1"/>
          <p:nvPr/>
        </p:nvSpPr>
        <p:spPr>
          <a:xfrm>
            <a:off x="429031" y="2399397"/>
            <a:ext cx="11020846" cy="2246729"/>
          </a:xfrm>
          <a:prstGeom prst="rect">
            <a:avLst/>
          </a:prstGeom>
          <a:noFill/>
          <a:ln>
            <a:noFill/>
          </a:ln>
        </p:spPr>
        <p:txBody>
          <a:bodyPr spcFirstLastPara="1" wrap="square" lIns="91425" tIns="45700" rIns="91425" bIns="45700" anchor="t" anchorCtr="0">
            <a:spAutoFit/>
          </a:bodyPr>
          <a:lstStyle/>
          <a:p>
            <a:pPr marL="457200" indent="-457200">
              <a:buFont typeface="Arial" panose="020B0604020202020204" pitchFamily="34" charset="0"/>
              <a:buChar char="•"/>
            </a:pPr>
            <a:r>
              <a:rPr lang="en-US" sz="2000" dirty="0">
                <a:latin typeface="Gotham Book" panose="02000604040000020004" pitchFamily="50" charset="0"/>
              </a:rPr>
              <a:t>Subgrantee applicants will be able to update primary contact information</a:t>
            </a:r>
          </a:p>
          <a:p>
            <a:pPr marL="457200" indent="-457200">
              <a:buFont typeface="Arial" panose="020B0604020202020204" pitchFamily="34" charset="0"/>
              <a:buChar char="•"/>
            </a:pPr>
            <a:r>
              <a:rPr lang="en-US" sz="2000" dirty="0">
                <a:latin typeface="Gotham Book" panose="02000604040000020004" pitchFamily="50" charset="0"/>
              </a:rPr>
              <a:t>Subgrantee applicants may add an Authorized Certifying Official (if different from primary contact)</a:t>
            </a:r>
          </a:p>
          <a:p>
            <a:pPr marL="457200" indent="-457200">
              <a:buFont typeface="Arial" panose="020B0604020202020204" pitchFamily="34" charset="0"/>
              <a:buChar char="•"/>
            </a:pPr>
            <a:r>
              <a:rPr lang="en-US" sz="2000" dirty="0">
                <a:latin typeface="Gotham Book" panose="02000604040000020004" pitchFamily="50" charset="0"/>
              </a:rPr>
              <a:t>Subgrantee applicants may add an alternative contact</a:t>
            </a:r>
          </a:p>
          <a:p>
            <a:pPr marL="457200" indent="-457200">
              <a:buFont typeface="Arial" panose="020B0604020202020204" pitchFamily="34" charset="0"/>
              <a:buChar char="•"/>
            </a:pPr>
            <a:r>
              <a:rPr lang="en-US" sz="2000" dirty="0">
                <a:latin typeface="Gotham Book" panose="02000604040000020004" pitchFamily="50" charset="0"/>
              </a:rPr>
              <a:t>Subgrantee applicants will upload SAM.gov registration</a:t>
            </a:r>
          </a:p>
          <a:p>
            <a:pPr marL="457200" indent="-457200">
              <a:buFont typeface="Arial" panose="020B0604020202020204" pitchFamily="34" charset="0"/>
              <a:buChar char="•"/>
            </a:pPr>
            <a:r>
              <a:rPr lang="en-US" sz="2000" dirty="0">
                <a:latin typeface="Gotham Book" panose="02000604040000020004" pitchFamily="50" charset="0"/>
              </a:rPr>
              <a:t>Subgrantee applicants will upload state business registration documentation</a:t>
            </a:r>
          </a:p>
          <a:p>
            <a:pPr marL="457200" indent="-457200">
              <a:buFont typeface="Arial" panose="020B0604020202020204" pitchFamily="34" charset="0"/>
              <a:buChar char="•"/>
            </a:pPr>
            <a:endParaRPr lang="en-US" sz="2000" dirty="0">
              <a:latin typeface="Gotham Book" panose="02000604040000020004" pitchFamily="50" charset="0"/>
            </a:endParaRPr>
          </a:p>
        </p:txBody>
      </p:sp>
      <p:sp>
        <p:nvSpPr>
          <p:cNvPr id="9" name="Google Shape;330;p37">
            <a:extLst>
              <a:ext uri="{FF2B5EF4-FFF2-40B4-BE49-F238E27FC236}">
                <a16:creationId xmlns:a16="http://schemas.microsoft.com/office/drawing/2014/main" id="{48675381-8E82-8058-78FF-F0D548C32D75}"/>
              </a:ext>
            </a:extLst>
          </p:cNvPr>
          <p:cNvSpPr txBox="1"/>
          <p:nvPr/>
        </p:nvSpPr>
        <p:spPr>
          <a:xfrm>
            <a:off x="429031" y="1765087"/>
            <a:ext cx="11020846" cy="461624"/>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None/>
            </a:pPr>
            <a:r>
              <a:rPr lang="en-US" sz="2400" b="1" dirty="0">
                <a:solidFill>
                  <a:srgbClr val="417074"/>
                </a:solidFill>
                <a:latin typeface="Gotham Book" panose="02000604040000020004" pitchFamily="50" charset="0"/>
              </a:rPr>
              <a:t>Review the business contact information</a:t>
            </a:r>
          </a:p>
        </p:txBody>
      </p:sp>
    </p:spTree>
    <p:extLst>
      <p:ext uri="{BB962C8B-B14F-4D97-AF65-F5344CB8AC3E}">
        <p14:creationId xmlns:p14="http://schemas.microsoft.com/office/powerpoint/2010/main" val="1286361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6">
          <a:extLst>
            <a:ext uri="{FF2B5EF4-FFF2-40B4-BE49-F238E27FC236}">
              <a16:creationId xmlns:a16="http://schemas.microsoft.com/office/drawing/2014/main" id="{78222778-DDB6-D3C8-8D36-A91AF234C1B7}"/>
            </a:ext>
          </a:extLst>
        </p:cNvPr>
        <p:cNvGrpSpPr/>
        <p:nvPr/>
      </p:nvGrpSpPr>
      <p:grpSpPr>
        <a:xfrm>
          <a:off x="0" y="0"/>
          <a:ext cx="0" cy="0"/>
          <a:chOff x="0" y="0"/>
          <a:chExt cx="0" cy="0"/>
        </a:xfrm>
      </p:grpSpPr>
      <p:sp>
        <p:nvSpPr>
          <p:cNvPr id="327" name="Google Shape;327;p37">
            <a:extLst>
              <a:ext uri="{FF2B5EF4-FFF2-40B4-BE49-F238E27FC236}">
                <a16:creationId xmlns:a16="http://schemas.microsoft.com/office/drawing/2014/main" id="{81D88330-9659-3116-29D1-47DAF9642763}"/>
              </a:ext>
              <a:ext uri="{C183D7F6-B498-43B3-948B-1728B52AA6E4}">
                <adec:decorative xmlns:adec="http://schemas.microsoft.com/office/drawing/2017/decorative" val="1"/>
              </a:ext>
            </a:extLst>
          </p:cNvPr>
          <p:cNvSpPr/>
          <p:nvPr/>
        </p:nvSpPr>
        <p:spPr>
          <a:xfrm>
            <a:off x="0" y="1"/>
            <a:ext cx="12192000" cy="1592400"/>
          </a:xfrm>
          <a:prstGeom prst="rect">
            <a:avLst/>
          </a:prstGeom>
          <a:solidFill>
            <a:srgbClr val="4170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 name="Google Shape;329;p37">
            <a:extLst>
              <a:ext uri="{FF2B5EF4-FFF2-40B4-BE49-F238E27FC236}">
                <a16:creationId xmlns:a16="http://schemas.microsoft.com/office/drawing/2014/main" id="{7D62F34B-5630-0B65-FF2B-45D6E9E29C0C}"/>
              </a:ext>
            </a:extLst>
          </p:cNvPr>
          <p:cNvSpPr txBox="1"/>
          <p:nvPr/>
        </p:nvSpPr>
        <p:spPr>
          <a:xfrm>
            <a:off x="429031" y="380701"/>
            <a:ext cx="10047860" cy="831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0" b="0" i="0" u="none" strike="noStrike" kern="0" cap="none" spc="0" normalizeH="0" baseline="0" noProof="0" dirty="0">
                <a:ln>
                  <a:noFill/>
                </a:ln>
                <a:solidFill>
                  <a:srgbClr val="FFFFFF"/>
                </a:solidFill>
                <a:effectLst/>
                <a:uLnTx/>
                <a:uFillTx/>
                <a:latin typeface="Bebas Neue"/>
                <a:sym typeface="Bebas Neue"/>
              </a:rPr>
              <a:t>Step </a:t>
            </a:r>
            <a:r>
              <a:rPr lang="en-US" sz="5000" dirty="0">
                <a:solidFill>
                  <a:srgbClr val="FFFFFF"/>
                </a:solidFill>
                <a:latin typeface="Bebas Neue"/>
                <a:sym typeface="Bebas Neue"/>
              </a:rPr>
              <a:t>2: application</a:t>
            </a:r>
            <a:endParaRPr kumimoji="0" sz="5000"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328" name="Google Shape;328;p37" descr="Wyoming Business Council logo">
            <a:extLst>
              <a:ext uri="{FF2B5EF4-FFF2-40B4-BE49-F238E27FC236}">
                <a16:creationId xmlns:a16="http://schemas.microsoft.com/office/drawing/2014/main" id="{E0CDF8C7-B3C1-5994-E38E-8CD537FD0DA8}"/>
              </a:ext>
            </a:extLst>
          </p:cNvPr>
          <p:cNvPicPr preferRelativeResize="0"/>
          <p:nvPr/>
        </p:nvPicPr>
        <p:blipFill rotWithShape="1">
          <a:blip r:embed="rId3">
            <a:alphaModFix/>
          </a:blip>
          <a:srcRect/>
          <a:stretch/>
        </p:blipFill>
        <p:spPr>
          <a:xfrm>
            <a:off x="9638037" y="208015"/>
            <a:ext cx="2040176" cy="1131083"/>
          </a:xfrm>
          <a:prstGeom prst="rect">
            <a:avLst/>
          </a:prstGeom>
          <a:noFill/>
          <a:ln>
            <a:noFill/>
          </a:ln>
        </p:spPr>
      </p:pic>
      <p:sp>
        <p:nvSpPr>
          <p:cNvPr id="3" name="Slide Number Placeholder 5">
            <a:extLst>
              <a:ext uri="{FF2B5EF4-FFF2-40B4-BE49-F238E27FC236}">
                <a16:creationId xmlns:a16="http://schemas.microsoft.com/office/drawing/2014/main" id="{ED60288D-39C8-E457-B397-992BB9524CA7}"/>
              </a:ext>
            </a:extLst>
          </p:cNvPr>
          <p:cNvSpPr>
            <a:spLocks noGrp="1"/>
          </p:cNvSpPr>
          <p:nvPr>
            <p:ph type="sldNum" sz="quarter" idx="12"/>
          </p:nvPr>
        </p:nvSpPr>
        <p:spPr>
          <a:xfrm>
            <a:off x="11653454" y="6589833"/>
            <a:ext cx="382493" cy="181909"/>
          </a:xfrm>
        </p:spPr>
        <p:txBody>
          <a:bodyPr/>
          <a:lstStyle/>
          <a:p>
            <a:fld id="{2116183F-75B3-45E6-9DB4-FA4EB6AEDA4B}" type="slidenum">
              <a:rPr lang="en-US" sz="1400" smtClean="0">
                <a:solidFill>
                  <a:schemeClr val="bg2"/>
                </a:solidFill>
                <a:latin typeface="Bebas Neue" panose="020B0606020202050201" pitchFamily="34" charset="0"/>
              </a:rPr>
              <a:t>26</a:t>
            </a:fld>
            <a:endParaRPr lang="en-US" sz="1400">
              <a:solidFill>
                <a:schemeClr val="bg2"/>
              </a:solidFill>
              <a:latin typeface="Bebas Neue" panose="020B0606020202050201" pitchFamily="34" charset="0"/>
            </a:endParaRPr>
          </a:p>
        </p:txBody>
      </p:sp>
      <p:sp>
        <p:nvSpPr>
          <p:cNvPr id="9" name="Google Shape;330;p37">
            <a:extLst>
              <a:ext uri="{FF2B5EF4-FFF2-40B4-BE49-F238E27FC236}">
                <a16:creationId xmlns:a16="http://schemas.microsoft.com/office/drawing/2014/main" id="{48675381-8E82-8058-78FF-F0D548C32D75}"/>
              </a:ext>
            </a:extLst>
          </p:cNvPr>
          <p:cNvSpPr txBox="1"/>
          <p:nvPr/>
        </p:nvSpPr>
        <p:spPr>
          <a:xfrm>
            <a:off x="429031" y="1765087"/>
            <a:ext cx="11020846" cy="830956"/>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None/>
            </a:pPr>
            <a:r>
              <a:rPr lang="en-US" sz="2400" b="1" dirty="0">
                <a:solidFill>
                  <a:srgbClr val="417074"/>
                </a:solidFill>
                <a:latin typeface="Gotham Book" panose="02000604040000020004" pitchFamily="50" charset="0"/>
              </a:rPr>
              <a:t>Provide narrative responses, upload documents, and certify statements as required by the Initial Proposal Volume II </a:t>
            </a:r>
          </a:p>
        </p:txBody>
      </p:sp>
      <p:pic>
        <p:nvPicPr>
          <p:cNvPr id="2" name="Picture 1">
            <a:extLst>
              <a:ext uri="{FF2B5EF4-FFF2-40B4-BE49-F238E27FC236}">
                <a16:creationId xmlns:a16="http://schemas.microsoft.com/office/drawing/2014/main" id="{857CE8D4-EC85-1EE6-580C-9015B949821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3866" y="2616490"/>
            <a:ext cx="8131176" cy="3860809"/>
          </a:xfrm>
          <a:prstGeom prst="rect">
            <a:avLst/>
          </a:prstGeom>
          <a:noFill/>
          <a:ln>
            <a:solidFill>
              <a:schemeClr val="accent1"/>
            </a:solidFill>
          </a:ln>
        </p:spPr>
      </p:pic>
    </p:spTree>
    <p:extLst>
      <p:ext uri="{BB962C8B-B14F-4D97-AF65-F5344CB8AC3E}">
        <p14:creationId xmlns:p14="http://schemas.microsoft.com/office/powerpoint/2010/main" val="2240694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6">
          <a:extLst>
            <a:ext uri="{FF2B5EF4-FFF2-40B4-BE49-F238E27FC236}">
              <a16:creationId xmlns:a16="http://schemas.microsoft.com/office/drawing/2014/main" id="{78222778-DDB6-D3C8-8D36-A91AF234C1B7}"/>
            </a:ext>
          </a:extLst>
        </p:cNvPr>
        <p:cNvGrpSpPr/>
        <p:nvPr/>
      </p:nvGrpSpPr>
      <p:grpSpPr>
        <a:xfrm>
          <a:off x="0" y="0"/>
          <a:ext cx="0" cy="0"/>
          <a:chOff x="0" y="0"/>
          <a:chExt cx="0" cy="0"/>
        </a:xfrm>
      </p:grpSpPr>
      <p:sp>
        <p:nvSpPr>
          <p:cNvPr id="327" name="Google Shape;327;p37">
            <a:extLst>
              <a:ext uri="{FF2B5EF4-FFF2-40B4-BE49-F238E27FC236}">
                <a16:creationId xmlns:a16="http://schemas.microsoft.com/office/drawing/2014/main" id="{81D88330-9659-3116-29D1-47DAF9642763}"/>
              </a:ext>
              <a:ext uri="{C183D7F6-B498-43B3-948B-1728B52AA6E4}">
                <adec:decorative xmlns:adec="http://schemas.microsoft.com/office/drawing/2017/decorative" val="1"/>
              </a:ext>
            </a:extLst>
          </p:cNvPr>
          <p:cNvSpPr/>
          <p:nvPr/>
        </p:nvSpPr>
        <p:spPr>
          <a:xfrm>
            <a:off x="0" y="1"/>
            <a:ext cx="12192000" cy="1592400"/>
          </a:xfrm>
          <a:prstGeom prst="rect">
            <a:avLst/>
          </a:prstGeom>
          <a:solidFill>
            <a:srgbClr val="4170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 name="Google Shape;329;p37">
            <a:extLst>
              <a:ext uri="{FF2B5EF4-FFF2-40B4-BE49-F238E27FC236}">
                <a16:creationId xmlns:a16="http://schemas.microsoft.com/office/drawing/2014/main" id="{7D62F34B-5630-0B65-FF2B-45D6E9E29C0C}"/>
              </a:ext>
            </a:extLst>
          </p:cNvPr>
          <p:cNvSpPr txBox="1"/>
          <p:nvPr/>
        </p:nvSpPr>
        <p:spPr>
          <a:xfrm>
            <a:off x="429031" y="380701"/>
            <a:ext cx="10047860" cy="831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0" b="0" i="0" u="none" strike="noStrike" kern="0" cap="none" spc="0" normalizeH="0" baseline="0" noProof="0" dirty="0">
                <a:ln>
                  <a:noFill/>
                </a:ln>
                <a:solidFill>
                  <a:srgbClr val="FFFFFF"/>
                </a:solidFill>
                <a:effectLst/>
                <a:uLnTx/>
                <a:uFillTx/>
                <a:latin typeface="Bebas Neue"/>
                <a:sym typeface="Bebas Neue"/>
              </a:rPr>
              <a:t>Step </a:t>
            </a:r>
            <a:r>
              <a:rPr lang="en-US" sz="5000" dirty="0">
                <a:solidFill>
                  <a:srgbClr val="FFFFFF"/>
                </a:solidFill>
                <a:latin typeface="Bebas Neue"/>
                <a:sym typeface="Bebas Neue"/>
              </a:rPr>
              <a:t>2: application - documents</a:t>
            </a:r>
            <a:endParaRPr kumimoji="0" sz="5000"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328" name="Google Shape;328;p37" descr="Wyoming Business Council logo">
            <a:extLst>
              <a:ext uri="{FF2B5EF4-FFF2-40B4-BE49-F238E27FC236}">
                <a16:creationId xmlns:a16="http://schemas.microsoft.com/office/drawing/2014/main" id="{E0CDF8C7-B3C1-5994-E38E-8CD537FD0DA8}"/>
              </a:ext>
            </a:extLst>
          </p:cNvPr>
          <p:cNvPicPr preferRelativeResize="0"/>
          <p:nvPr/>
        </p:nvPicPr>
        <p:blipFill rotWithShape="1">
          <a:blip r:embed="rId3">
            <a:alphaModFix/>
          </a:blip>
          <a:srcRect/>
          <a:stretch/>
        </p:blipFill>
        <p:spPr>
          <a:xfrm>
            <a:off x="9638037" y="208015"/>
            <a:ext cx="2040176" cy="1131083"/>
          </a:xfrm>
          <a:prstGeom prst="rect">
            <a:avLst/>
          </a:prstGeom>
          <a:noFill/>
          <a:ln>
            <a:noFill/>
          </a:ln>
        </p:spPr>
      </p:pic>
      <p:sp>
        <p:nvSpPr>
          <p:cNvPr id="3" name="Slide Number Placeholder 5">
            <a:extLst>
              <a:ext uri="{FF2B5EF4-FFF2-40B4-BE49-F238E27FC236}">
                <a16:creationId xmlns:a16="http://schemas.microsoft.com/office/drawing/2014/main" id="{ED60288D-39C8-E457-B397-992BB9524CA7}"/>
              </a:ext>
            </a:extLst>
          </p:cNvPr>
          <p:cNvSpPr>
            <a:spLocks noGrp="1"/>
          </p:cNvSpPr>
          <p:nvPr>
            <p:ph type="sldNum" sz="quarter" idx="12"/>
          </p:nvPr>
        </p:nvSpPr>
        <p:spPr>
          <a:xfrm>
            <a:off x="11653454" y="6589833"/>
            <a:ext cx="382493" cy="181909"/>
          </a:xfrm>
        </p:spPr>
        <p:txBody>
          <a:bodyPr/>
          <a:lstStyle/>
          <a:p>
            <a:fld id="{2116183F-75B3-45E6-9DB4-FA4EB6AEDA4B}" type="slidenum">
              <a:rPr lang="en-US" sz="1400" smtClean="0">
                <a:solidFill>
                  <a:schemeClr val="bg2"/>
                </a:solidFill>
                <a:latin typeface="Bebas Neue" panose="020B0606020202050201" pitchFamily="34" charset="0"/>
              </a:rPr>
              <a:t>27</a:t>
            </a:fld>
            <a:endParaRPr lang="en-US" sz="1400">
              <a:solidFill>
                <a:schemeClr val="bg2"/>
              </a:solidFill>
              <a:latin typeface="Bebas Neue" panose="020B0606020202050201" pitchFamily="34" charset="0"/>
            </a:endParaRPr>
          </a:p>
        </p:txBody>
      </p:sp>
      <p:sp>
        <p:nvSpPr>
          <p:cNvPr id="9" name="Google Shape;330;p37">
            <a:extLst>
              <a:ext uri="{FF2B5EF4-FFF2-40B4-BE49-F238E27FC236}">
                <a16:creationId xmlns:a16="http://schemas.microsoft.com/office/drawing/2014/main" id="{48675381-8E82-8058-78FF-F0D548C32D75}"/>
              </a:ext>
            </a:extLst>
          </p:cNvPr>
          <p:cNvSpPr txBox="1"/>
          <p:nvPr/>
        </p:nvSpPr>
        <p:spPr>
          <a:xfrm>
            <a:off x="429031" y="1765087"/>
            <a:ext cx="11020846" cy="830956"/>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None/>
            </a:pPr>
            <a:r>
              <a:rPr lang="en-US" sz="2400" b="1" dirty="0">
                <a:solidFill>
                  <a:srgbClr val="417074"/>
                </a:solidFill>
                <a:latin typeface="Gotham Book" panose="02000604040000020004" pitchFamily="50" charset="0"/>
              </a:rPr>
              <a:t>Uploaded documents must be named according to the file naming guidelines to be validated by the portal</a:t>
            </a:r>
          </a:p>
        </p:txBody>
      </p:sp>
      <p:sp>
        <p:nvSpPr>
          <p:cNvPr id="5" name="Google Shape;330;p37">
            <a:extLst>
              <a:ext uri="{FF2B5EF4-FFF2-40B4-BE49-F238E27FC236}">
                <a16:creationId xmlns:a16="http://schemas.microsoft.com/office/drawing/2014/main" id="{FB0EE08A-614E-88B0-BB9E-8A3D96939209}"/>
              </a:ext>
            </a:extLst>
          </p:cNvPr>
          <p:cNvSpPr txBox="1"/>
          <p:nvPr/>
        </p:nvSpPr>
        <p:spPr>
          <a:xfrm>
            <a:off x="429031" y="2768729"/>
            <a:ext cx="5396734" cy="3170058"/>
          </a:xfrm>
          <a:prstGeom prst="rect">
            <a:avLst/>
          </a:prstGeom>
          <a:noFill/>
          <a:ln>
            <a:noFill/>
          </a:ln>
        </p:spPr>
        <p:txBody>
          <a:bodyPr spcFirstLastPara="1" wrap="square" lIns="91425" tIns="45700" rIns="91425" bIns="45700" anchor="t" anchorCtr="0">
            <a:spAutoFit/>
          </a:bodyPr>
          <a:lstStyle/>
          <a:p>
            <a:pPr marL="457200" indent="-457200">
              <a:buFont typeface="Arial" panose="020B0604020202020204" pitchFamily="34" charset="0"/>
              <a:buChar char="•"/>
            </a:pPr>
            <a:r>
              <a:rPr lang="en-US" sz="2000" dirty="0">
                <a:latin typeface="Gotham Book" panose="02000604040000020004" pitchFamily="50" charset="0"/>
              </a:rPr>
              <a:t>Subgrantee applicants should reference the Application Guide for file name requirements</a:t>
            </a:r>
          </a:p>
          <a:p>
            <a:pPr marL="457200" indent="-457200">
              <a:buFont typeface="Arial" panose="020B0604020202020204" pitchFamily="34" charset="0"/>
              <a:buChar char="•"/>
            </a:pPr>
            <a:r>
              <a:rPr lang="en-US" sz="2000" dirty="0">
                <a:latin typeface="Gotham Book" panose="02000604040000020004" pitchFamily="50" charset="0"/>
              </a:rPr>
              <a:t>File name guidelines are written out in every question’s instruction section </a:t>
            </a:r>
            <a:r>
              <a:rPr lang="en-US" sz="2000" u="sng" dirty="0">
                <a:latin typeface="Gotham Book" panose="02000604040000020004" pitchFamily="50" charset="0"/>
              </a:rPr>
              <a:t>and</a:t>
            </a:r>
            <a:r>
              <a:rPr lang="en-US" sz="2000" dirty="0">
                <a:latin typeface="Gotham Book" panose="02000604040000020004" pitchFamily="50" charset="0"/>
              </a:rPr>
              <a:t> aggregated in Appendix A </a:t>
            </a:r>
          </a:p>
          <a:p>
            <a:pPr marL="457200" indent="-457200">
              <a:buFont typeface="Arial" panose="020B0604020202020204" pitchFamily="34" charset="0"/>
              <a:buChar char="•"/>
            </a:pPr>
            <a:r>
              <a:rPr lang="en-US" sz="2000" dirty="0">
                <a:latin typeface="Gotham Book" panose="02000604040000020004" pitchFamily="50" charset="0"/>
              </a:rPr>
              <a:t>Ex: the file for 3.1 should be named “3-1-resume.pdf”</a:t>
            </a:r>
          </a:p>
          <a:p>
            <a:pPr marL="457200" indent="-457200">
              <a:buFont typeface="Arial" panose="020B0604020202020204" pitchFamily="34" charset="0"/>
              <a:buChar char="•"/>
            </a:pPr>
            <a:endParaRPr lang="en-US" sz="2000" dirty="0">
              <a:latin typeface="Gotham Book" panose="02000604040000020004" pitchFamily="50" charset="0"/>
            </a:endParaRPr>
          </a:p>
        </p:txBody>
      </p:sp>
      <p:pic>
        <p:nvPicPr>
          <p:cNvPr id="7" name="Picture 6">
            <a:extLst>
              <a:ext uri="{FF2B5EF4-FFF2-40B4-BE49-F238E27FC236}">
                <a16:creationId xmlns:a16="http://schemas.microsoft.com/office/drawing/2014/main" id="{F95AF20D-B494-D4B7-F033-EE851FA8C7C2}"/>
              </a:ext>
            </a:extLst>
          </p:cNvPr>
          <p:cNvPicPr>
            <a:picLocks noChangeAspect="1"/>
          </p:cNvPicPr>
          <p:nvPr/>
        </p:nvPicPr>
        <p:blipFill>
          <a:blip r:embed="rId4"/>
          <a:stretch>
            <a:fillRect/>
          </a:stretch>
        </p:blipFill>
        <p:spPr>
          <a:xfrm>
            <a:off x="6366237" y="2596043"/>
            <a:ext cx="5083640" cy="4113127"/>
          </a:xfrm>
          <a:prstGeom prst="rect">
            <a:avLst/>
          </a:prstGeom>
        </p:spPr>
      </p:pic>
    </p:spTree>
    <p:extLst>
      <p:ext uri="{BB962C8B-B14F-4D97-AF65-F5344CB8AC3E}">
        <p14:creationId xmlns:p14="http://schemas.microsoft.com/office/powerpoint/2010/main" val="2306411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6">
          <a:extLst>
            <a:ext uri="{FF2B5EF4-FFF2-40B4-BE49-F238E27FC236}">
              <a16:creationId xmlns:a16="http://schemas.microsoft.com/office/drawing/2014/main" id="{78222778-DDB6-D3C8-8D36-A91AF234C1B7}"/>
            </a:ext>
          </a:extLst>
        </p:cNvPr>
        <p:cNvGrpSpPr/>
        <p:nvPr/>
      </p:nvGrpSpPr>
      <p:grpSpPr>
        <a:xfrm>
          <a:off x="0" y="0"/>
          <a:ext cx="0" cy="0"/>
          <a:chOff x="0" y="0"/>
          <a:chExt cx="0" cy="0"/>
        </a:xfrm>
      </p:grpSpPr>
      <p:sp>
        <p:nvSpPr>
          <p:cNvPr id="327" name="Google Shape;327;p37">
            <a:extLst>
              <a:ext uri="{FF2B5EF4-FFF2-40B4-BE49-F238E27FC236}">
                <a16:creationId xmlns:a16="http://schemas.microsoft.com/office/drawing/2014/main" id="{81D88330-9659-3116-29D1-47DAF9642763}"/>
              </a:ext>
              <a:ext uri="{C183D7F6-B498-43B3-948B-1728B52AA6E4}">
                <adec:decorative xmlns:adec="http://schemas.microsoft.com/office/drawing/2017/decorative" val="1"/>
              </a:ext>
            </a:extLst>
          </p:cNvPr>
          <p:cNvSpPr/>
          <p:nvPr/>
        </p:nvSpPr>
        <p:spPr>
          <a:xfrm>
            <a:off x="0" y="1"/>
            <a:ext cx="12192000" cy="1592400"/>
          </a:xfrm>
          <a:prstGeom prst="rect">
            <a:avLst/>
          </a:prstGeom>
          <a:solidFill>
            <a:srgbClr val="4170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 name="Google Shape;329;p37">
            <a:extLst>
              <a:ext uri="{FF2B5EF4-FFF2-40B4-BE49-F238E27FC236}">
                <a16:creationId xmlns:a16="http://schemas.microsoft.com/office/drawing/2014/main" id="{7D62F34B-5630-0B65-FF2B-45D6E9E29C0C}"/>
              </a:ext>
            </a:extLst>
          </p:cNvPr>
          <p:cNvSpPr txBox="1"/>
          <p:nvPr/>
        </p:nvSpPr>
        <p:spPr>
          <a:xfrm>
            <a:off x="429031" y="380701"/>
            <a:ext cx="10047860" cy="831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0" b="0" i="0" u="none" strike="noStrike" kern="0" cap="none" spc="0" normalizeH="0" baseline="0" noProof="0" dirty="0">
                <a:ln>
                  <a:noFill/>
                </a:ln>
                <a:solidFill>
                  <a:srgbClr val="FFFFFF"/>
                </a:solidFill>
                <a:effectLst/>
                <a:uLnTx/>
                <a:uFillTx/>
                <a:latin typeface="Bebas Neue"/>
                <a:sym typeface="Bebas Neue"/>
              </a:rPr>
              <a:t>Step 3: documents</a:t>
            </a:r>
            <a:endParaRPr kumimoji="0" sz="5000"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328" name="Google Shape;328;p37" descr="Wyoming Business Council logo">
            <a:extLst>
              <a:ext uri="{FF2B5EF4-FFF2-40B4-BE49-F238E27FC236}">
                <a16:creationId xmlns:a16="http://schemas.microsoft.com/office/drawing/2014/main" id="{E0CDF8C7-B3C1-5994-E38E-8CD537FD0DA8}"/>
              </a:ext>
            </a:extLst>
          </p:cNvPr>
          <p:cNvPicPr preferRelativeResize="0"/>
          <p:nvPr/>
        </p:nvPicPr>
        <p:blipFill rotWithShape="1">
          <a:blip r:embed="rId3">
            <a:alphaModFix/>
          </a:blip>
          <a:srcRect/>
          <a:stretch/>
        </p:blipFill>
        <p:spPr>
          <a:xfrm>
            <a:off x="9638037" y="208015"/>
            <a:ext cx="2040176" cy="1131083"/>
          </a:xfrm>
          <a:prstGeom prst="rect">
            <a:avLst/>
          </a:prstGeom>
          <a:noFill/>
          <a:ln>
            <a:noFill/>
          </a:ln>
        </p:spPr>
      </p:pic>
      <p:sp>
        <p:nvSpPr>
          <p:cNvPr id="3" name="Slide Number Placeholder 5">
            <a:extLst>
              <a:ext uri="{FF2B5EF4-FFF2-40B4-BE49-F238E27FC236}">
                <a16:creationId xmlns:a16="http://schemas.microsoft.com/office/drawing/2014/main" id="{ED60288D-39C8-E457-B397-992BB9524CA7}"/>
              </a:ext>
            </a:extLst>
          </p:cNvPr>
          <p:cNvSpPr>
            <a:spLocks noGrp="1"/>
          </p:cNvSpPr>
          <p:nvPr>
            <p:ph type="sldNum" sz="quarter" idx="12"/>
          </p:nvPr>
        </p:nvSpPr>
        <p:spPr>
          <a:xfrm>
            <a:off x="11653454" y="6589833"/>
            <a:ext cx="382493" cy="181909"/>
          </a:xfrm>
        </p:spPr>
        <p:txBody>
          <a:bodyPr/>
          <a:lstStyle/>
          <a:p>
            <a:fld id="{2116183F-75B3-45E6-9DB4-FA4EB6AEDA4B}" type="slidenum">
              <a:rPr lang="en-US" sz="1400" smtClean="0">
                <a:solidFill>
                  <a:schemeClr val="bg2"/>
                </a:solidFill>
                <a:latin typeface="Bebas Neue" panose="020B0606020202050201" pitchFamily="34" charset="0"/>
              </a:rPr>
              <a:t>28</a:t>
            </a:fld>
            <a:endParaRPr lang="en-US" sz="1400">
              <a:solidFill>
                <a:schemeClr val="bg2"/>
              </a:solidFill>
              <a:latin typeface="Bebas Neue" panose="020B0606020202050201" pitchFamily="34" charset="0"/>
            </a:endParaRPr>
          </a:p>
        </p:txBody>
      </p:sp>
      <p:sp>
        <p:nvSpPr>
          <p:cNvPr id="9" name="Google Shape;330;p37">
            <a:extLst>
              <a:ext uri="{FF2B5EF4-FFF2-40B4-BE49-F238E27FC236}">
                <a16:creationId xmlns:a16="http://schemas.microsoft.com/office/drawing/2014/main" id="{48675381-8E82-8058-78FF-F0D548C32D75}"/>
              </a:ext>
            </a:extLst>
          </p:cNvPr>
          <p:cNvSpPr txBox="1"/>
          <p:nvPr/>
        </p:nvSpPr>
        <p:spPr>
          <a:xfrm>
            <a:off x="429031" y="1765087"/>
            <a:ext cx="11020846" cy="461624"/>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None/>
            </a:pPr>
            <a:r>
              <a:rPr lang="en-US" sz="2400" b="1" dirty="0">
                <a:solidFill>
                  <a:srgbClr val="417074"/>
                </a:solidFill>
                <a:latin typeface="Gotham Book" panose="02000604040000020004" pitchFamily="50" charset="0"/>
              </a:rPr>
              <a:t>Subgrantee applicants can manage documents in Step 3</a:t>
            </a:r>
          </a:p>
        </p:txBody>
      </p:sp>
      <p:pic>
        <p:nvPicPr>
          <p:cNvPr id="2" name="Picture 1">
            <a:extLst>
              <a:ext uri="{FF2B5EF4-FFF2-40B4-BE49-F238E27FC236}">
                <a16:creationId xmlns:a16="http://schemas.microsoft.com/office/drawing/2014/main" id="{1A542C99-5F7E-DBEF-6963-7B3A2B9D0BA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8006" y="2399397"/>
            <a:ext cx="8815987" cy="3614904"/>
          </a:xfrm>
          <a:prstGeom prst="rect">
            <a:avLst/>
          </a:prstGeom>
          <a:noFill/>
          <a:ln>
            <a:noFill/>
          </a:ln>
        </p:spPr>
      </p:pic>
    </p:spTree>
    <p:extLst>
      <p:ext uri="{BB962C8B-B14F-4D97-AF65-F5344CB8AC3E}">
        <p14:creationId xmlns:p14="http://schemas.microsoft.com/office/powerpoint/2010/main" val="2026314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6">
          <a:extLst>
            <a:ext uri="{FF2B5EF4-FFF2-40B4-BE49-F238E27FC236}">
              <a16:creationId xmlns:a16="http://schemas.microsoft.com/office/drawing/2014/main" id="{78222778-DDB6-D3C8-8D36-A91AF234C1B7}"/>
            </a:ext>
          </a:extLst>
        </p:cNvPr>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0DB74A54-FC2E-ECFF-6660-CD84CB3D792B}"/>
              </a:ext>
            </a:extLst>
          </p:cNvPr>
          <p:cNvPicPr>
            <a:picLocks noChangeAspect="1"/>
          </p:cNvPicPr>
          <p:nvPr/>
        </p:nvPicPr>
        <p:blipFill rotWithShape="1">
          <a:blip r:embed="rId3"/>
          <a:srcRect l="1878"/>
          <a:stretch/>
        </p:blipFill>
        <p:spPr>
          <a:xfrm>
            <a:off x="1185660" y="2157202"/>
            <a:ext cx="9820680" cy="4432631"/>
          </a:xfrm>
          <a:prstGeom prst="rect">
            <a:avLst/>
          </a:prstGeom>
        </p:spPr>
      </p:pic>
      <p:sp>
        <p:nvSpPr>
          <p:cNvPr id="327" name="Google Shape;327;p37">
            <a:extLst>
              <a:ext uri="{FF2B5EF4-FFF2-40B4-BE49-F238E27FC236}">
                <a16:creationId xmlns:a16="http://schemas.microsoft.com/office/drawing/2014/main" id="{81D88330-9659-3116-29D1-47DAF9642763}"/>
              </a:ext>
              <a:ext uri="{C183D7F6-B498-43B3-948B-1728B52AA6E4}">
                <adec:decorative xmlns:adec="http://schemas.microsoft.com/office/drawing/2017/decorative" val="1"/>
              </a:ext>
            </a:extLst>
          </p:cNvPr>
          <p:cNvSpPr/>
          <p:nvPr/>
        </p:nvSpPr>
        <p:spPr>
          <a:xfrm>
            <a:off x="0" y="1"/>
            <a:ext cx="12192000" cy="1592400"/>
          </a:xfrm>
          <a:prstGeom prst="rect">
            <a:avLst/>
          </a:prstGeom>
          <a:solidFill>
            <a:srgbClr val="4170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 name="Google Shape;329;p37">
            <a:extLst>
              <a:ext uri="{FF2B5EF4-FFF2-40B4-BE49-F238E27FC236}">
                <a16:creationId xmlns:a16="http://schemas.microsoft.com/office/drawing/2014/main" id="{7D62F34B-5630-0B65-FF2B-45D6E9E29C0C}"/>
              </a:ext>
            </a:extLst>
          </p:cNvPr>
          <p:cNvSpPr txBox="1"/>
          <p:nvPr/>
        </p:nvSpPr>
        <p:spPr>
          <a:xfrm>
            <a:off x="429031" y="380701"/>
            <a:ext cx="10047860" cy="831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0" b="0" i="0" u="none" strike="noStrike" kern="0" cap="none" spc="0" normalizeH="0" baseline="0" noProof="0" dirty="0">
                <a:ln>
                  <a:noFill/>
                </a:ln>
                <a:solidFill>
                  <a:srgbClr val="FFFFFF"/>
                </a:solidFill>
                <a:effectLst/>
                <a:uLnTx/>
                <a:uFillTx/>
                <a:latin typeface="Bebas Neue"/>
                <a:sym typeface="Bebas Neue"/>
              </a:rPr>
              <a:t>Step 3: documents</a:t>
            </a:r>
            <a:endParaRPr kumimoji="0" sz="5000"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328" name="Google Shape;328;p37" descr="Wyoming Business Council logo">
            <a:extLst>
              <a:ext uri="{FF2B5EF4-FFF2-40B4-BE49-F238E27FC236}">
                <a16:creationId xmlns:a16="http://schemas.microsoft.com/office/drawing/2014/main" id="{E0CDF8C7-B3C1-5994-E38E-8CD537FD0DA8}"/>
              </a:ext>
            </a:extLst>
          </p:cNvPr>
          <p:cNvPicPr preferRelativeResize="0"/>
          <p:nvPr/>
        </p:nvPicPr>
        <p:blipFill rotWithShape="1">
          <a:blip r:embed="rId4">
            <a:alphaModFix/>
          </a:blip>
          <a:srcRect/>
          <a:stretch/>
        </p:blipFill>
        <p:spPr>
          <a:xfrm>
            <a:off x="9638037" y="208015"/>
            <a:ext cx="2040176" cy="1131083"/>
          </a:xfrm>
          <a:prstGeom prst="rect">
            <a:avLst/>
          </a:prstGeom>
          <a:noFill/>
          <a:ln>
            <a:noFill/>
          </a:ln>
        </p:spPr>
      </p:pic>
      <p:sp>
        <p:nvSpPr>
          <p:cNvPr id="3" name="Slide Number Placeholder 5">
            <a:extLst>
              <a:ext uri="{FF2B5EF4-FFF2-40B4-BE49-F238E27FC236}">
                <a16:creationId xmlns:a16="http://schemas.microsoft.com/office/drawing/2014/main" id="{ED60288D-39C8-E457-B397-992BB9524CA7}"/>
              </a:ext>
            </a:extLst>
          </p:cNvPr>
          <p:cNvSpPr>
            <a:spLocks noGrp="1"/>
          </p:cNvSpPr>
          <p:nvPr>
            <p:ph type="sldNum" sz="quarter" idx="12"/>
          </p:nvPr>
        </p:nvSpPr>
        <p:spPr>
          <a:xfrm>
            <a:off x="11653454" y="6589833"/>
            <a:ext cx="382493" cy="181909"/>
          </a:xfrm>
        </p:spPr>
        <p:txBody>
          <a:bodyPr/>
          <a:lstStyle/>
          <a:p>
            <a:fld id="{2116183F-75B3-45E6-9DB4-FA4EB6AEDA4B}" type="slidenum">
              <a:rPr lang="en-US" sz="1400" smtClean="0">
                <a:solidFill>
                  <a:schemeClr val="bg2"/>
                </a:solidFill>
                <a:latin typeface="Bebas Neue" panose="020B0606020202050201" pitchFamily="34" charset="0"/>
              </a:rPr>
              <a:t>29</a:t>
            </a:fld>
            <a:endParaRPr lang="en-US" sz="1400">
              <a:solidFill>
                <a:schemeClr val="bg2"/>
              </a:solidFill>
              <a:latin typeface="Bebas Neue" panose="020B0606020202050201" pitchFamily="34" charset="0"/>
            </a:endParaRPr>
          </a:p>
        </p:txBody>
      </p:sp>
      <p:sp>
        <p:nvSpPr>
          <p:cNvPr id="9" name="Google Shape;330;p37">
            <a:extLst>
              <a:ext uri="{FF2B5EF4-FFF2-40B4-BE49-F238E27FC236}">
                <a16:creationId xmlns:a16="http://schemas.microsoft.com/office/drawing/2014/main" id="{48675381-8E82-8058-78FF-F0D548C32D75}"/>
              </a:ext>
            </a:extLst>
          </p:cNvPr>
          <p:cNvSpPr txBox="1"/>
          <p:nvPr/>
        </p:nvSpPr>
        <p:spPr>
          <a:xfrm>
            <a:off x="429031" y="1765087"/>
            <a:ext cx="11020846" cy="461624"/>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None/>
            </a:pPr>
            <a:r>
              <a:rPr lang="en-US" sz="2400" b="1" dirty="0">
                <a:solidFill>
                  <a:srgbClr val="417074"/>
                </a:solidFill>
                <a:latin typeface="Gotham Book" panose="02000604040000020004" pitchFamily="50" charset="0"/>
              </a:rPr>
              <a:t>Editing or deleting files</a:t>
            </a:r>
          </a:p>
        </p:txBody>
      </p:sp>
    </p:spTree>
    <p:extLst>
      <p:ext uri="{BB962C8B-B14F-4D97-AF65-F5344CB8AC3E}">
        <p14:creationId xmlns:p14="http://schemas.microsoft.com/office/powerpoint/2010/main" val="3557002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29"/>
          <p:cNvPicPr preferRelativeResize="0"/>
          <p:nvPr/>
        </p:nvPicPr>
        <p:blipFill rotWithShape="1">
          <a:blip r:embed="rId3">
            <a:alphaModFix/>
          </a:blip>
          <a:srcRect l="18956" r="22898"/>
          <a:stretch/>
        </p:blipFill>
        <p:spPr>
          <a:xfrm>
            <a:off x="6606073" y="1976521"/>
            <a:ext cx="5585928" cy="4498075"/>
          </a:xfrm>
          <a:prstGeom prst="rect">
            <a:avLst/>
          </a:prstGeom>
          <a:noFill/>
          <a:ln>
            <a:noFill/>
          </a:ln>
        </p:spPr>
      </p:pic>
      <p:sp>
        <p:nvSpPr>
          <p:cNvPr id="201" name="Google Shape;201;p29"/>
          <p:cNvSpPr/>
          <p:nvPr/>
        </p:nvSpPr>
        <p:spPr>
          <a:xfrm>
            <a:off x="-958" y="1592425"/>
            <a:ext cx="6702000" cy="5265600"/>
          </a:xfrm>
          <a:prstGeom prst="rect">
            <a:avLst/>
          </a:prstGeom>
          <a:solidFill>
            <a:srgbClr val="79181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29"/>
          <p:cNvSpPr/>
          <p:nvPr/>
        </p:nvSpPr>
        <p:spPr>
          <a:xfrm>
            <a:off x="0" y="1"/>
            <a:ext cx="12192000" cy="1592424"/>
          </a:xfrm>
          <a:prstGeom prst="rect">
            <a:avLst/>
          </a:prstGeom>
          <a:solidFill>
            <a:srgbClr val="4170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3" name="Google Shape;203;p29"/>
          <p:cNvPicPr preferRelativeResize="0"/>
          <p:nvPr/>
        </p:nvPicPr>
        <p:blipFill rotWithShape="1">
          <a:blip r:embed="rId4">
            <a:alphaModFix/>
          </a:blip>
          <a:srcRect/>
          <a:stretch/>
        </p:blipFill>
        <p:spPr>
          <a:xfrm>
            <a:off x="10227443" y="281491"/>
            <a:ext cx="1468103" cy="858033"/>
          </a:xfrm>
          <a:prstGeom prst="rect">
            <a:avLst/>
          </a:prstGeom>
          <a:noFill/>
          <a:ln>
            <a:noFill/>
          </a:ln>
        </p:spPr>
      </p:pic>
      <p:sp>
        <p:nvSpPr>
          <p:cNvPr id="204" name="Google Shape;204;p29"/>
          <p:cNvSpPr txBox="1"/>
          <p:nvPr/>
        </p:nvSpPr>
        <p:spPr>
          <a:xfrm>
            <a:off x="360582" y="319436"/>
            <a:ext cx="9866861"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6600" b="0" i="0" u="none" strike="noStrike" cap="none" dirty="0">
                <a:solidFill>
                  <a:schemeClr val="lt1"/>
                </a:solidFill>
                <a:latin typeface="Bebas Neue"/>
                <a:ea typeface="Bebas Neue"/>
                <a:cs typeface="Bebas Neue"/>
                <a:sym typeface="Bebas Neue"/>
              </a:rPr>
              <a:t>agenda</a:t>
            </a:r>
            <a:endParaRPr dirty="0"/>
          </a:p>
          <a:p>
            <a:pPr marL="0" marR="0" lvl="0" indent="0" algn="l" rtl="0">
              <a:lnSpc>
                <a:spcPct val="100000"/>
              </a:lnSpc>
              <a:spcBef>
                <a:spcPts val="0"/>
              </a:spcBef>
              <a:spcAft>
                <a:spcPts val="0"/>
              </a:spcAft>
              <a:buNone/>
            </a:pPr>
            <a:endParaRPr sz="1800" b="0" i="0" u="none" strike="noStrike" cap="none" dirty="0">
              <a:solidFill>
                <a:schemeClr val="lt1"/>
              </a:solidFill>
              <a:latin typeface="Bebas Neue"/>
              <a:ea typeface="Bebas Neue"/>
              <a:cs typeface="Bebas Neue"/>
              <a:sym typeface="Bebas Neue"/>
            </a:endParaRPr>
          </a:p>
        </p:txBody>
      </p:sp>
      <p:sp>
        <p:nvSpPr>
          <p:cNvPr id="205" name="Google Shape;205;p29"/>
          <p:cNvSpPr txBox="1"/>
          <p:nvPr/>
        </p:nvSpPr>
        <p:spPr>
          <a:xfrm>
            <a:off x="503605" y="1809900"/>
            <a:ext cx="5585928" cy="4836600"/>
          </a:xfrm>
          <a:prstGeom prst="rect">
            <a:avLst/>
          </a:prstGeom>
          <a:solidFill>
            <a:schemeClr val="lt1"/>
          </a:solidFill>
          <a:ln>
            <a:noFill/>
          </a:ln>
        </p:spPr>
        <p:txBody>
          <a:bodyPr spcFirstLastPara="1" wrap="square" lIns="365750" tIns="91425" rIns="365750" bIns="91425" anchor="ctr" anchorCtr="0">
            <a:noAutofit/>
          </a:bodyPr>
          <a:lstStyle/>
          <a:p>
            <a:pPr marL="914400" marR="0" lvl="0" indent="-457200" algn="l" rtl="0">
              <a:lnSpc>
                <a:spcPct val="100000"/>
              </a:lnSpc>
              <a:spcBef>
                <a:spcPts val="0"/>
              </a:spcBef>
              <a:spcAft>
                <a:spcPts val="0"/>
              </a:spcAft>
              <a:buFont typeface="+mj-lt"/>
              <a:buAutoNum type="arabicPeriod"/>
            </a:pPr>
            <a:r>
              <a:rPr lang="en-US" sz="2800" b="0" u="none" strike="noStrike" cap="none" dirty="0">
                <a:solidFill>
                  <a:schemeClr val="tx1"/>
                </a:solidFill>
                <a:latin typeface="Gotham Book" panose="02000604040000020004" pitchFamily="50" charset="0"/>
                <a:sym typeface="Arial"/>
              </a:rPr>
              <a:t>BEAD Program overview</a:t>
            </a:r>
          </a:p>
          <a:p>
            <a:pPr marL="914400" marR="0" lvl="0" indent="-457200" algn="l" rtl="0">
              <a:lnSpc>
                <a:spcPct val="100000"/>
              </a:lnSpc>
              <a:spcBef>
                <a:spcPts val="0"/>
              </a:spcBef>
              <a:spcAft>
                <a:spcPts val="0"/>
              </a:spcAft>
              <a:buFont typeface="+mj-lt"/>
              <a:buAutoNum type="arabicPeriod"/>
            </a:pPr>
            <a:r>
              <a:rPr lang="en-US" sz="2800" b="0" u="none" strike="noStrike" cap="none" dirty="0">
                <a:solidFill>
                  <a:schemeClr val="tx1"/>
                </a:solidFill>
                <a:latin typeface="Gotham Book" panose="02000604040000020004" pitchFamily="50" charset="0"/>
                <a:sym typeface="Arial"/>
              </a:rPr>
              <a:t>Prequalification background</a:t>
            </a:r>
          </a:p>
          <a:p>
            <a:pPr marL="914400" marR="0" lvl="0" indent="-457200" algn="l" rtl="0">
              <a:lnSpc>
                <a:spcPct val="100000"/>
              </a:lnSpc>
              <a:spcBef>
                <a:spcPts val="0"/>
              </a:spcBef>
              <a:spcAft>
                <a:spcPts val="0"/>
              </a:spcAft>
              <a:buFont typeface="+mj-lt"/>
              <a:buAutoNum type="arabicPeriod"/>
            </a:pPr>
            <a:r>
              <a:rPr lang="en-US" sz="2800" dirty="0">
                <a:solidFill>
                  <a:schemeClr val="tx1"/>
                </a:solidFill>
                <a:latin typeface="Gotham Book" panose="02000604040000020004" pitchFamily="50" charset="0"/>
              </a:rPr>
              <a:t>WBO</a:t>
            </a:r>
            <a:r>
              <a:rPr lang="en-US" sz="2800" b="0" u="none" strike="noStrike" cap="none" dirty="0">
                <a:solidFill>
                  <a:schemeClr val="tx1"/>
                </a:solidFill>
                <a:latin typeface="Gotham Book" panose="02000604040000020004" pitchFamily="50" charset="0"/>
                <a:sym typeface="Arial"/>
              </a:rPr>
              <a:t>’s Prequalification application</a:t>
            </a:r>
          </a:p>
          <a:p>
            <a:pPr marL="914400" marR="0" lvl="0" indent="-457200" algn="l" rtl="0">
              <a:lnSpc>
                <a:spcPct val="100000"/>
              </a:lnSpc>
              <a:spcBef>
                <a:spcPts val="0"/>
              </a:spcBef>
              <a:spcAft>
                <a:spcPts val="0"/>
              </a:spcAft>
              <a:buFont typeface="+mj-lt"/>
              <a:buAutoNum type="arabicPeriod"/>
            </a:pPr>
            <a:r>
              <a:rPr lang="en-US" sz="2800" dirty="0">
                <a:solidFill>
                  <a:schemeClr val="tx1"/>
                </a:solidFill>
                <a:latin typeface="Gotham Book" panose="02000604040000020004" pitchFamily="50" charset="0"/>
              </a:rPr>
              <a:t>Submitting an application</a:t>
            </a:r>
            <a:endParaRPr lang="en-US" sz="2800" b="0" u="none" strike="noStrike" cap="none" dirty="0">
              <a:solidFill>
                <a:schemeClr val="tx1"/>
              </a:solidFill>
              <a:latin typeface="Gotham Book" panose="02000604040000020004" pitchFamily="50" charset="0"/>
              <a:sym typeface="Arial"/>
            </a:endParaRPr>
          </a:p>
          <a:p>
            <a:pPr marL="914400" marR="0" lvl="0" indent="-457200" algn="l" rtl="0">
              <a:lnSpc>
                <a:spcPct val="100000"/>
              </a:lnSpc>
              <a:spcBef>
                <a:spcPts val="0"/>
              </a:spcBef>
              <a:spcAft>
                <a:spcPts val="0"/>
              </a:spcAft>
              <a:buFont typeface="+mj-lt"/>
              <a:buAutoNum type="arabicPeriod"/>
            </a:pPr>
            <a:r>
              <a:rPr lang="en-US" sz="2800" b="0" u="none" strike="noStrike" cap="none" dirty="0">
                <a:solidFill>
                  <a:schemeClr val="tx1"/>
                </a:solidFill>
                <a:latin typeface="Gotham Book" panose="02000604040000020004" pitchFamily="50" charset="0"/>
                <a:sym typeface="Arial"/>
              </a:rPr>
              <a:t>Final notes</a:t>
            </a:r>
          </a:p>
        </p:txBody>
      </p:sp>
    </p:spTree>
    <p:extLst>
      <p:ext uri="{BB962C8B-B14F-4D97-AF65-F5344CB8AC3E}">
        <p14:creationId xmlns:p14="http://schemas.microsoft.com/office/powerpoint/2010/main" val="2865194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6">
          <a:extLst>
            <a:ext uri="{FF2B5EF4-FFF2-40B4-BE49-F238E27FC236}">
              <a16:creationId xmlns:a16="http://schemas.microsoft.com/office/drawing/2014/main" id="{78222778-DDB6-D3C8-8D36-A91AF234C1B7}"/>
            </a:ext>
          </a:extLst>
        </p:cNvPr>
        <p:cNvGrpSpPr/>
        <p:nvPr/>
      </p:nvGrpSpPr>
      <p:grpSpPr>
        <a:xfrm>
          <a:off x="0" y="0"/>
          <a:ext cx="0" cy="0"/>
          <a:chOff x="0" y="0"/>
          <a:chExt cx="0" cy="0"/>
        </a:xfrm>
      </p:grpSpPr>
      <p:sp>
        <p:nvSpPr>
          <p:cNvPr id="327" name="Google Shape;327;p37">
            <a:extLst>
              <a:ext uri="{FF2B5EF4-FFF2-40B4-BE49-F238E27FC236}">
                <a16:creationId xmlns:a16="http://schemas.microsoft.com/office/drawing/2014/main" id="{81D88330-9659-3116-29D1-47DAF9642763}"/>
              </a:ext>
              <a:ext uri="{C183D7F6-B498-43B3-948B-1728B52AA6E4}">
                <adec:decorative xmlns:adec="http://schemas.microsoft.com/office/drawing/2017/decorative" val="1"/>
              </a:ext>
            </a:extLst>
          </p:cNvPr>
          <p:cNvSpPr/>
          <p:nvPr/>
        </p:nvSpPr>
        <p:spPr>
          <a:xfrm>
            <a:off x="0" y="1"/>
            <a:ext cx="12192000" cy="1592400"/>
          </a:xfrm>
          <a:prstGeom prst="rect">
            <a:avLst/>
          </a:prstGeom>
          <a:solidFill>
            <a:srgbClr val="4170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 name="Google Shape;329;p37">
            <a:extLst>
              <a:ext uri="{FF2B5EF4-FFF2-40B4-BE49-F238E27FC236}">
                <a16:creationId xmlns:a16="http://schemas.microsoft.com/office/drawing/2014/main" id="{7D62F34B-5630-0B65-FF2B-45D6E9E29C0C}"/>
              </a:ext>
            </a:extLst>
          </p:cNvPr>
          <p:cNvSpPr txBox="1"/>
          <p:nvPr/>
        </p:nvSpPr>
        <p:spPr>
          <a:xfrm>
            <a:off x="429031" y="380701"/>
            <a:ext cx="10047860" cy="831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0" b="0" i="0" u="none" strike="noStrike" kern="0" cap="none" spc="0" normalizeH="0" baseline="0" noProof="0" dirty="0">
                <a:ln>
                  <a:noFill/>
                </a:ln>
                <a:solidFill>
                  <a:srgbClr val="FFFFFF"/>
                </a:solidFill>
                <a:effectLst/>
                <a:uLnTx/>
                <a:uFillTx/>
                <a:latin typeface="Bebas Neue"/>
                <a:sym typeface="Bebas Neue"/>
              </a:rPr>
              <a:t>Step </a:t>
            </a:r>
            <a:r>
              <a:rPr lang="en-US" sz="5000" dirty="0">
                <a:solidFill>
                  <a:srgbClr val="FFFFFF"/>
                </a:solidFill>
                <a:latin typeface="Bebas Neue"/>
                <a:sym typeface="Bebas Neue"/>
              </a:rPr>
              <a:t>4: sign</a:t>
            </a:r>
            <a:endParaRPr kumimoji="0" sz="5000"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328" name="Google Shape;328;p37" descr="Wyoming Business Council logo">
            <a:extLst>
              <a:ext uri="{FF2B5EF4-FFF2-40B4-BE49-F238E27FC236}">
                <a16:creationId xmlns:a16="http://schemas.microsoft.com/office/drawing/2014/main" id="{E0CDF8C7-B3C1-5994-E38E-8CD537FD0DA8}"/>
              </a:ext>
            </a:extLst>
          </p:cNvPr>
          <p:cNvPicPr preferRelativeResize="0"/>
          <p:nvPr/>
        </p:nvPicPr>
        <p:blipFill rotWithShape="1">
          <a:blip r:embed="rId3">
            <a:alphaModFix/>
          </a:blip>
          <a:srcRect/>
          <a:stretch/>
        </p:blipFill>
        <p:spPr>
          <a:xfrm>
            <a:off x="9638037" y="208015"/>
            <a:ext cx="2040176" cy="1131083"/>
          </a:xfrm>
          <a:prstGeom prst="rect">
            <a:avLst/>
          </a:prstGeom>
          <a:noFill/>
          <a:ln>
            <a:noFill/>
          </a:ln>
        </p:spPr>
      </p:pic>
      <p:sp>
        <p:nvSpPr>
          <p:cNvPr id="3" name="Slide Number Placeholder 5">
            <a:extLst>
              <a:ext uri="{FF2B5EF4-FFF2-40B4-BE49-F238E27FC236}">
                <a16:creationId xmlns:a16="http://schemas.microsoft.com/office/drawing/2014/main" id="{ED60288D-39C8-E457-B397-992BB9524CA7}"/>
              </a:ext>
            </a:extLst>
          </p:cNvPr>
          <p:cNvSpPr>
            <a:spLocks noGrp="1"/>
          </p:cNvSpPr>
          <p:nvPr>
            <p:ph type="sldNum" sz="quarter" idx="12"/>
          </p:nvPr>
        </p:nvSpPr>
        <p:spPr>
          <a:xfrm>
            <a:off x="11653454" y="6589833"/>
            <a:ext cx="382493" cy="181909"/>
          </a:xfrm>
        </p:spPr>
        <p:txBody>
          <a:bodyPr/>
          <a:lstStyle/>
          <a:p>
            <a:fld id="{2116183F-75B3-45E6-9DB4-FA4EB6AEDA4B}" type="slidenum">
              <a:rPr lang="en-US" sz="1400" smtClean="0">
                <a:solidFill>
                  <a:schemeClr val="bg2"/>
                </a:solidFill>
                <a:latin typeface="Bebas Neue" panose="020B0606020202050201" pitchFamily="34" charset="0"/>
              </a:rPr>
              <a:t>30</a:t>
            </a:fld>
            <a:endParaRPr lang="en-US" sz="1400">
              <a:solidFill>
                <a:schemeClr val="bg2"/>
              </a:solidFill>
              <a:latin typeface="Bebas Neue" panose="020B0606020202050201" pitchFamily="34" charset="0"/>
            </a:endParaRPr>
          </a:p>
        </p:txBody>
      </p:sp>
      <p:sp>
        <p:nvSpPr>
          <p:cNvPr id="9" name="Google Shape;330;p37">
            <a:extLst>
              <a:ext uri="{FF2B5EF4-FFF2-40B4-BE49-F238E27FC236}">
                <a16:creationId xmlns:a16="http://schemas.microsoft.com/office/drawing/2014/main" id="{48675381-8E82-8058-78FF-F0D548C32D75}"/>
              </a:ext>
            </a:extLst>
          </p:cNvPr>
          <p:cNvSpPr txBox="1"/>
          <p:nvPr/>
        </p:nvSpPr>
        <p:spPr>
          <a:xfrm>
            <a:off x="429031" y="1765087"/>
            <a:ext cx="11020846" cy="830956"/>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None/>
            </a:pPr>
            <a:r>
              <a:rPr lang="en-US" sz="2400" b="1" dirty="0">
                <a:solidFill>
                  <a:srgbClr val="417074"/>
                </a:solidFill>
                <a:latin typeface="Gotham Book" panose="02000604040000020004" pitchFamily="50" charset="0"/>
              </a:rPr>
              <a:t>Subgrantee applicants will not be able to proceed unless they have completed all previous steps of the application</a:t>
            </a:r>
          </a:p>
        </p:txBody>
      </p:sp>
      <p:pic>
        <p:nvPicPr>
          <p:cNvPr id="5" name="Picture 4" descr="A screenshot of a computer&#10;&#10;Description automatically generated">
            <a:extLst>
              <a:ext uri="{FF2B5EF4-FFF2-40B4-BE49-F238E27FC236}">
                <a16:creationId xmlns:a16="http://schemas.microsoft.com/office/drawing/2014/main" id="{6C7D8CBE-C838-9A14-D703-4B653043D4BE}"/>
              </a:ext>
            </a:extLst>
          </p:cNvPr>
          <p:cNvPicPr>
            <a:picLocks noChangeAspect="1"/>
          </p:cNvPicPr>
          <p:nvPr/>
        </p:nvPicPr>
        <p:blipFill>
          <a:blip r:embed="rId4"/>
          <a:stretch>
            <a:fillRect/>
          </a:stretch>
        </p:blipFill>
        <p:spPr>
          <a:xfrm>
            <a:off x="2304548" y="2768729"/>
            <a:ext cx="7582903" cy="3550757"/>
          </a:xfrm>
          <a:prstGeom prst="rect">
            <a:avLst/>
          </a:prstGeom>
        </p:spPr>
      </p:pic>
    </p:spTree>
    <p:extLst>
      <p:ext uri="{BB962C8B-B14F-4D97-AF65-F5344CB8AC3E}">
        <p14:creationId xmlns:p14="http://schemas.microsoft.com/office/powerpoint/2010/main" val="3658432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6">
          <a:extLst>
            <a:ext uri="{FF2B5EF4-FFF2-40B4-BE49-F238E27FC236}">
              <a16:creationId xmlns:a16="http://schemas.microsoft.com/office/drawing/2014/main" id="{78222778-DDB6-D3C8-8D36-A91AF234C1B7}"/>
            </a:ext>
          </a:extLst>
        </p:cNvPr>
        <p:cNvGrpSpPr/>
        <p:nvPr/>
      </p:nvGrpSpPr>
      <p:grpSpPr>
        <a:xfrm>
          <a:off x="0" y="0"/>
          <a:ext cx="0" cy="0"/>
          <a:chOff x="0" y="0"/>
          <a:chExt cx="0" cy="0"/>
        </a:xfrm>
      </p:grpSpPr>
      <p:sp>
        <p:nvSpPr>
          <p:cNvPr id="327" name="Google Shape;327;p37">
            <a:extLst>
              <a:ext uri="{FF2B5EF4-FFF2-40B4-BE49-F238E27FC236}">
                <a16:creationId xmlns:a16="http://schemas.microsoft.com/office/drawing/2014/main" id="{81D88330-9659-3116-29D1-47DAF9642763}"/>
              </a:ext>
              <a:ext uri="{C183D7F6-B498-43B3-948B-1728B52AA6E4}">
                <adec:decorative xmlns:adec="http://schemas.microsoft.com/office/drawing/2017/decorative" val="1"/>
              </a:ext>
            </a:extLst>
          </p:cNvPr>
          <p:cNvSpPr/>
          <p:nvPr/>
        </p:nvSpPr>
        <p:spPr>
          <a:xfrm>
            <a:off x="0" y="1"/>
            <a:ext cx="12192000" cy="1592400"/>
          </a:xfrm>
          <a:prstGeom prst="rect">
            <a:avLst/>
          </a:prstGeom>
          <a:solidFill>
            <a:srgbClr val="4170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 name="Google Shape;329;p37">
            <a:extLst>
              <a:ext uri="{FF2B5EF4-FFF2-40B4-BE49-F238E27FC236}">
                <a16:creationId xmlns:a16="http://schemas.microsoft.com/office/drawing/2014/main" id="{7D62F34B-5630-0B65-FF2B-45D6E9E29C0C}"/>
              </a:ext>
            </a:extLst>
          </p:cNvPr>
          <p:cNvSpPr txBox="1"/>
          <p:nvPr/>
        </p:nvSpPr>
        <p:spPr>
          <a:xfrm>
            <a:off x="429031" y="380701"/>
            <a:ext cx="10047860" cy="831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0" b="0" i="0" u="none" strike="noStrike" kern="0" cap="none" spc="0" normalizeH="0" baseline="0" noProof="0" dirty="0">
                <a:ln>
                  <a:noFill/>
                </a:ln>
                <a:solidFill>
                  <a:srgbClr val="FFFFFF"/>
                </a:solidFill>
                <a:effectLst/>
                <a:uLnTx/>
                <a:uFillTx/>
                <a:latin typeface="Bebas Neue"/>
                <a:sym typeface="Bebas Neue"/>
              </a:rPr>
              <a:t>Step </a:t>
            </a:r>
            <a:r>
              <a:rPr lang="en-US" sz="5000" dirty="0">
                <a:solidFill>
                  <a:srgbClr val="FFFFFF"/>
                </a:solidFill>
                <a:latin typeface="Bebas Neue"/>
                <a:sym typeface="Bebas Neue"/>
              </a:rPr>
              <a:t>4: sign</a:t>
            </a:r>
            <a:endParaRPr kumimoji="0" sz="5000"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328" name="Google Shape;328;p37" descr="Wyoming Business Council logo">
            <a:extLst>
              <a:ext uri="{FF2B5EF4-FFF2-40B4-BE49-F238E27FC236}">
                <a16:creationId xmlns:a16="http://schemas.microsoft.com/office/drawing/2014/main" id="{E0CDF8C7-B3C1-5994-E38E-8CD537FD0DA8}"/>
              </a:ext>
            </a:extLst>
          </p:cNvPr>
          <p:cNvPicPr preferRelativeResize="0"/>
          <p:nvPr/>
        </p:nvPicPr>
        <p:blipFill rotWithShape="1">
          <a:blip r:embed="rId3">
            <a:alphaModFix/>
          </a:blip>
          <a:srcRect/>
          <a:stretch/>
        </p:blipFill>
        <p:spPr>
          <a:xfrm>
            <a:off x="9638037" y="208015"/>
            <a:ext cx="2040176" cy="1131083"/>
          </a:xfrm>
          <a:prstGeom prst="rect">
            <a:avLst/>
          </a:prstGeom>
          <a:noFill/>
          <a:ln>
            <a:noFill/>
          </a:ln>
        </p:spPr>
      </p:pic>
      <p:sp>
        <p:nvSpPr>
          <p:cNvPr id="3" name="Slide Number Placeholder 5">
            <a:extLst>
              <a:ext uri="{FF2B5EF4-FFF2-40B4-BE49-F238E27FC236}">
                <a16:creationId xmlns:a16="http://schemas.microsoft.com/office/drawing/2014/main" id="{ED60288D-39C8-E457-B397-992BB9524CA7}"/>
              </a:ext>
            </a:extLst>
          </p:cNvPr>
          <p:cNvSpPr>
            <a:spLocks noGrp="1"/>
          </p:cNvSpPr>
          <p:nvPr>
            <p:ph type="sldNum" sz="quarter" idx="12"/>
          </p:nvPr>
        </p:nvSpPr>
        <p:spPr>
          <a:xfrm>
            <a:off x="11653454" y="6589833"/>
            <a:ext cx="382493" cy="181909"/>
          </a:xfrm>
        </p:spPr>
        <p:txBody>
          <a:bodyPr/>
          <a:lstStyle/>
          <a:p>
            <a:fld id="{2116183F-75B3-45E6-9DB4-FA4EB6AEDA4B}" type="slidenum">
              <a:rPr lang="en-US" sz="1400" smtClean="0">
                <a:solidFill>
                  <a:schemeClr val="bg2"/>
                </a:solidFill>
                <a:latin typeface="Bebas Neue" panose="020B0606020202050201" pitchFamily="34" charset="0"/>
              </a:rPr>
              <a:t>31</a:t>
            </a:fld>
            <a:endParaRPr lang="en-US" sz="1400">
              <a:solidFill>
                <a:schemeClr val="bg2"/>
              </a:solidFill>
              <a:latin typeface="Bebas Neue" panose="020B0606020202050201" pitchFamily="34" charset="0"/>
            </a:endParaRPr>
          </a:p>
        </p:txBody>
      </p:sp>
      <p:sp>
        <p:nvSpPr>
          <p:cNvPr id="9" name="Google Shape;330;p37">
            <a:extLst>
              <a:ext uri="{FF2B5EF4-FFF2-40B4-BE49-F238E27FC236}">
                <a16:creationId xmlns:a16="http://schemas.microsoft.com/office/drawing/2014/main" id="{48675381-8E82-8058-78FF-F0D548C32D75}"/>
              </a:ext>
            </a:extLst>
          </p:cNvPr>
          <p:cNvSpPr txBox="1"/>
          <p:nvPr/>
        </p:nvSpPr>
        <p:spPr>
          <a:xfrm>
            <a:off x="429031" y="1765087"/>
            <a:ext cx="11020846" cy="830956"/>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None/>
            </a:pPr>
            <a:r>
              <a:rPr lang="en-US" sz="2400" b="1" dirty="0">
                <a:solidFill>
                  <a:srgbClr val="417074"/>
                </a:solidFill>
                <a:latin typeface="Gotham Book" panose="02000604040000020004" pitchFamily="50" charset="0"/>
              </a:rPr>
              <a:t>The Authorized Certifying Official must provide an electronic signature to complete the application</a:t>
            </a:r>
          </a:p>
        </p:txBody>
      </p:sp>
      <p:pic>
        <p:nvPicPr>
          <p:cNvPr id="6" name="Picture 5" descr="A screenshot of a application&#10;&#10;Description automatically generated">
            <a:extLst>
              <a:ext uri="{FF2B5EF4-FFF2-40B4-BE49-F238E27FC236}">
                <a16:creationId xmlns:a16="http://schemas.microsoft.com/office/drawing/2014/main" id="{4168037A-6BEA-2B6D-6BA8-706711C0783E}"/>
              </a:ext>
            </a:extLst>
          </p:cNvPr>
          <p:cNvPicPr>
            <a:picLocks noChangeAspect="1"/>
          </p:cNvPicPr>
          <p:nvPr/>
        </p:nvPicPr>
        <p:blipFill>
          <a:blip r:embed="rId4"/>
          <a:stretch>
            <a:fillRect/>
          </a:stretch>
        </p:blipFill>
        <p:spPr>
          <a:xfrm>
            <a:off x="2548463" y="2768729"/>
            <a:ext cx="6781981" cy="3584345"/>
          </a:xfrm>
          <a:prstGeom prst="rect">
            <a:avLst/>
          </a:prstGeom>
        </p:spPr>
      </p:pic>
    </p:spTree>
    <p:extLst>
      <p:ext uri="{BB962C8B-B14F-4D97-AF65-F5344CB8AC3E}">
        <p14:creationId xmlns:p14="http://schemas.microsoft.com/office/powerpoint/2010/main" val="2264513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6">
          <a:extLst>
            <a:ext uri="{FF2B5EF4-FFF2-40B4-BE49-F238E27FC236}">
              <a16:creationId xmlns:a16="http://schemas.microsoft.com/office/drawing/2014/main" id="{78222778-DDB6-D3C8-8D36-A91AF234C1B7}"/>
            </a:ext>
          </a:extLst>
        </p:cNvPr>
        <p:cNvGrpSpPr/>
        <p:nvPr/>
      </p:nvGrpSpPr>
      <p:grpSpPr>
        <a:xfrm>
          <a:off x="0" y="0"/>
          <a:ext cx="0" cy="0"/>
          <a:chOff x="0" y="0"/>
          <a:chExt cx="0" cy="0"/>
        </a:xfrm>
      </p:grpSpPr>
      <p:sp>
        <p:nvSpPr>
          <p:cNvPr id="327" name="Google Shape;327;p37">
            <a:extLst>
              <a:ext uri="{FF2B5EF4-FFF2-40B4-BE49-F238E27FC236}">
                <a16:creationId xmlns:a16="http://schemas.microsoft.com/office/drawing/2014/main" id="{81D88330-9659-3116-29D1-47DAF9642763}"/>
              </a:ext>
              <a:ext uri="{C183D7F6-B498-43B3-948B-1728B52AA6E4}">
                <adec:decorative xmlns:adec="http://schemas.microsoft.com/office/drawing/2017/decorative" val="1"/>
              </a:ext>
            </a:extLst>
          </p:cNvPr>
          <p:cNvSpPr/>
          <p:nvPr/>
        </p:nvSpPr>
        <p:spPr>
          <a:xfrm>
            <a:off x="0" y="1"/>
            <a:ext cx="12192000" cy="1592400"/>
          </a:xfrm>
          <a:prstGeom prst="rect">
            <a:avLst/>
          </a:prstGeom>
          <a:solidFill>
            <a:srgbClr val="4170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 name="Google Shape;329;p37">
            <a:extLst>
              <a:ext uri="{FF2B5EF4-FFF2-40B4-BE49-F238E27FC236}">
                <a16:creationId xmlns:a16="http://schemas.microsoft.com/office/drawing/2014/main" id="{7D62F34B-5630-0B65-FF2B-45D6E9E29C0C}"/>
              </a:ext>
            </a:extLst>
          </p:cNvPr>
          <p:cNvSpPr txBox="1"/>
          <p:nvPr/>
        </p:nvSpPr>
        <p:spPr>
          <a:xfrm>
            <a:off x="429031" y="380701"/>
            <a:ext cx="10047860" cy="831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0" b="0" i="0" u="none" strike="noStrike" kern="0" cap="none" spc="0" normalizeH="0" baseline="0" noProof="0" dirty="0">
                <a:ln>
                  <a:noFill/>
                </a:ln>
                <a:solidFill>
                  <a:srgbClr val="FFFFFF"/>
                </a:solidFill>
                <a:effectLst/>
                <a:uLnTx/>
                <a:uFillTx/>
                <a:latin typeface="Bebas Neue"/>
                <a:sym typeface="Bebas Neue"/>
              </a:rPr>
              <a:t>Step </a:t>
            </a:r>
            <a:r>
              <a:rPr lang="en-US" sz="5000" dirty="0">
                <a:solidFill>
                  <a:srgbClr val="FFFFFF"/>
                </a:solidFill>
                <a:latin typeface="Bebas Neue"/>
                <a:sym typeface="Bebas Neue"/>
              </a:rPr>
              <a:t>4: sign</a:t>
            </a:r>
            <a:endParaRPr kumimoji="0" sz="5000"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328" name="Google Shape;328;p37" descr="Wyoming Business Council logo">
            <a:extLst>
              <a:ext uri="{FF2B5EF4-FFF2-40B4-BE49-F238E27FC236}">
                <a16:creationId xmlns:a16="http://schemas.microsoft.com/office/drawing/2014/main" id="{E0CDF8C7-B3C1-5994-E38E-8CD537FD0DA8}"/>
              </a:ext>
            </a:extLst>
          </p:cNvPr>
          <p:cNvPicPr preferRelativeResize="0"/>
          <p:nvPr/>
        </p:nvPicPr>
        <p:blipFill rotWithShape="1">
          <a:blip r:embed="rId3">
            <a:alphaModFix/>
          </a:blip>
          <a:srcRect/>
          <a:stretch/>
        </p:blipFill>
        <p:spPr>
          <a:xfrm>
            <a:off x="9638037" y="208015"/>
            <a:ext cx="2040176" cy="1131083"/>
          </a:xfrm>
          <a:prstGeom prst="rect">
            <a:avLst/>
          </a:prstGeom>
          <a:noFill/>
          <a:ln>
            <a:noFill/>
          </a:ln>
        </p:spPr>
      </p:pic>
      <p:sp>
        <p:nvSpPr>
          <p:cNvPr id="3" name="Slide Number Placeholder 5">
            <a:extLst>
              <a:ext uri="{FF2B5EF4-FFF2-40B4-BE49-F238E27FC236}">
                <a16:creationId xmlns:a16="http://schemas.microsoft.com/office/drawing/2014/main" id="{ED60288D-39C8-E457-B397-992BB9524CA7}"/>
              </a:ext>
            </a:extLst>
          </p:cNvPr>
          <p:cNvSpPr>
            <a:spLocks noGrp="1"/>
          </p:cNvSpPr>
          <p:nvPr>
            <p:ph type="sldNum" sz="quarter" idx="12"/>
          </p:nvPr>
        </p:nvSpPr>
        <p:spPr>
          <a:xfrm>
            <a:off x="11653454" y="6589833"/>
            <a:ext cx="382493" cy="181909"/>
          </a:xfrm>
        </p:spPr>
        <p:txBody>
          <a:bodyPr/>
          <a:lstStyle/>
          <a:p>
            <a:fld id="{2116183F-75B3-45E6-9DB4-FA4EB6AEDA4B}" type="slidenum">
              <a:rPr lang="en-US" sz="1400" smtClean="0">
                <a:solidFill>
                  <a:schemeClr val="bg2"/>
                </a:solidFill>
                <a:latin typeface="Bebas Neue" panose="020B0606020202050201" pitchFamily="34" charset="0"/>
              </a:rPr>
              <a:t>32</a:t>
            </a:fld>
            <a:endParaRPr lang="en-US" sz="1400">
              <a:solidFill>
                <a:schemeClr val="bg2"/>
              </a:solidFill>
              <a:latin typeface="Bebas Neue" panose="020B0606020202050201" pitchFamily="34" charset="0"/>
            </a:endParaRPr>
          </a:p>
        </p:txBody>
      </p:sp>
      <p:sp>
        <p:nvSpPr>
          <p:cNvPr id="9" name="Google Shape;330;p37">
            <a:extLst>
              <a:ext uri="{FF2B5EF4-FFF2-40B4-BE49-F238E27FC236}">
                <a16:creationId xmlns:a16="http://schemas.microsoft.com/office/drawing/2014/main" id="{48675381-8E82-8058-78FF-F0D548C32D75}"/>
              </a:ext>
            </a:extLst>
          </p:cNvPr>
          <p:cNvSpPr txBox="1"/>
          <p:nvPr/>
        </p:nvSpPr>
        <p:spPr>
          <a:xfrm>
            <a:off x="429031" y="1765087"/>
            <a:ext cx="11020846" cy="461624"/>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None/>
            </a:pPr>
            <a:r>
              <a:rPr lang="en-US" sz="2400" b="1" dirty="0">
                <a:solidFill>
                  <a:srgbClr val="417074"/>
                </a:solidFill>
                <a:latin typeface="Gotham Book" panose="02000604040000020004" pitchFamily="50" charset="0"/>
              </a:rPr>
              <a:t>Subgrantee applicants should see a confirmation of submission</a:t>
            </a:r>
          </a:p>
        </p:txBody>
      </p:sp>
      <p:pic>
        <p:nvPicPr>
          <p:cNvPr id="6" name="Picture 5" descr="A screenshot of a computer&#10;&#10;Description automatically generated">
            <a:extLst>
              <a:ext uri="{FF2B5EF4-FFF2-40B4-BE49-F238E27FC236}">
                <a16:creationId xmlns:a16="http://schemas.microsoft.com/office/drawing/2014/main" id="{25FC45FC-FDFC-2B44-8D00-D848D29B3DC3}"/>
              </a:ext>
            </a:extLst>
          </p:cNvPr>
          <p:cNvPicPr>
            <a:picLocks noChangeAspect="1"/>
          </p:cNvPicPr>
          <p:nvPr/>
        </p:nvPicPr>
        <p:blipFill>
          <a:blip r:embed="rId4"/>
          <a:stretch>
            <a:fillRect/>
          </a:stretch>
        </p:blipFill>
        <p:spPr>
          <a:xfrm>
            <a:off x="2275143" y="2538545"/>
            <a:ext cx="7328622" cy="3613962"/>
          </a:xfrm>
          <a:prstGeom prst="rect">
            <a:avLst/>
          </a:prstGeom>
        </p:spPr>
      </p:pic>
    </p:spTree>
    <p:extLst>
      <p:ext uri="{BB962C8B-B14F-4D97-AF65-F5344CB8AC3E}">
        <p14:creationId xmlns:p14="http://schemas.microsoft.com/office/powerpoint/2010/main" val="250337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6">
          <a:extLst>
            <a:ext uri="{FF2B5EF4-FFF2-40B4-BE49-F238E27FC236}">
              <a16:creationId xmlns:a16="http://schemas.microsoft.com/office/drawing/2014/main" id="{78222778-DDB6-D3C8-8D36-A91AF234C1B7}"/>
            </a:ext>
          </a:extLst>
        </p:cNvPr>
        <p:cNvGrpSpPr/>
        <p:nvPr/>
      </p:nvGrpSpPr>
      <p:grpSpPr>
        <a:xfrm>
          <a:off x="0" y="0"/>
          <a:ext cx="0" cy="0"/>
          <a:chOff x="0" y="0"/>
          <a:chExt cx="0" cy="0"/>
        </a:xfrm>
      </p:grpSpPr>
      <p:sp>
        <p:nvSpPr>
          <p:cNvPr id="327" name="Google Shape;327;p37">
            <a:extLst>
              <a:ext uri="{FF2B5EF4-FFF2-40B4-BE49-F238E27FC236}">
                <a16:creationId xmlns:a16="http://schemas.microsoft.com/office/drawing/2014/main" id="{81D88330-9659-3116-29D1-47DAF9642763}"/>
              </a:ext>
              <a:ext uri="{C183D7F6-B498-43B3-948B-1728B52AA6E4}">
                <adec:decorative xmlns:adec="http://schemas.microsoft.com/office/drawing/2017/decorative" val="1"/>
              </a:ext>
            </a:extLst>
          </p:cNvPr>
          <p:cNvSpPr/>
          <p:nvPr/>
        </p:nvSpPr>
        <p:spPr>
          <a:xfrm>
            <a:off x="0" y="1"/>
            <a:ext cx="12192000" cy="1592400"/>
          </a:xfrm>
          <a:prstGeom prst="rect">
            <a:avLst/>
          </a:prstGeom>
          <a:solidFill>
            <a:srgbClr val="4170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 name="Google Shape;329;p37">
            <a:extLst>
              <a:ext uri="{FF2B5EF4-FFF2-40B4-BE49-F238E27FC236}">
                <a16:creationId xmlns:a16="http://schemas.microsoft.com/office/drawing/2014/main" id="{7D62F34B-5630-0B65-FF2B-45D6E9E29C0C}"/>
              </a:ext>
            </a:extLst>
          </p:cNvPr>
          <p:cNvSpPr txBox="1"/>
          <p:nvPr/>
        </p:nvSpPr>
        <p:spPr>
          <a:xfrm>
            <a:off x="429031" y="380701"/>
            <a:ext cx="10047860" cy="831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0" b="0" i="0" u="none" strike="noStrike" kern="0" cap="none" spc="0" normalizeH="0" baseline="0" noProof="0" dirty="0">
                <a:ln>
                  <a:noFill/>
                </a:ln>
                <a:solidFill>
                  <a:srgbClr val="FFFFFF"/>
                </a:solidFill>
                <a:effectLst/>
                <a:uLnTx/>
                <a:uFillTx/>
                <a:latin typeface="Bebas Neue"/>
                <a:sym typeface="Bebas Neue"/>
              </a:rPr>
              <a:t>Revising the application</a:t>
            </a:r>
            <a:endParaRPr kumimoji="0" sz="5000"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328" name="Google Shape;328;p37" descr="Wyoming Business Council logo">
            <a:extLst>
              <a:ext uri="{FF2B5EF4-FFF2-40B4-BE49-F238E27FC236}">
                <a16:creationId xmlns:a16="http://schemas.microsoft.com/office/drawing/2014/main" id="{E0CDF8C7-B3C1-5994-E38E-8CD537FD0DA8}"/>
              </a:ext>
            </a:extLst>
          </p:cNvPr>
          <p:cNvPicPr preferRelativeResize="0"/>
          <p:nvPr/>
        </p:nvPicPr>
        <p:blipFill rotWithShape="1">
          <a:blip r:embed="rId3">
            <a:alphaModFix/>
          </a:blip>
          <a:srcRect/>
          <a:stretch/>
        </p:blipFill>
        <p:spPr>
          <a:xfrm>
            <a:off x="9638037" y="208015"/>
            <a:ext cx="2040176" cy="1131083"/>
          </a:xfrm>
          <a:prstGeom prst="rect">
            <a:avLst/>
          </a:prstGeom>
          <a:noFill/>
          <a:ln>
            <a:noFill/>
          </a:ln>
        </p:spPr>
      </p:pic>
      <p:sp>
        <p:nvSpPr>
          <p:cNvPr id="3" name="Slide Number Placeholder 5">
            <a:extLst>
              <a:ext uri="{FF2B5EF4-FFF2-40B4-BE49-F238E27FC236}">
                <a16:creationId xmlns:a16="http://schemas.microsoft.com/office/drawing/2014/main" id="{ED60288D-39C8-E457-B397-992BB9524CA7}"/>
              </a:ext>
            </a:extLst>
          </p:cNvPr>
          <p:cNvSpPr>
            <a:spLocks noGrp="1"/>
          </p:cNvSpPr>
          <p:nvPr>
            <p:ph type="sldNum" sz="quarter" idx="12"/>
          </p:nvPr>
        </p:nvSpPr>
        <p:spPr>
          <a:xfrm>
            <a:off x="11653454" y="6589833"/>
            <a:ext cx="382493" cy="181909"/>
          </a:xfrm>
        </p:spPr>
        <p:txBody>
          <a:bodyPr/>
          <a:lstStyle/>
          <a:p>
            <a:fld id="{2116183F-75B3-45E6-9DB4-FA4EB6AEDA4B}" type="slidenum">
              <a:rPr lang="en-US" sz="1400" smtClean="0">
                <a:solidFill>
                  <a:schemeClr val="bg2"/>
                </a:solidFill>
                <a:latin typeface="Bebas Neue" panose="020B0606020202050201" pitchFamily="34" charset="0"/>
              </a:rPr>
              <a:t>33</a:t>
            </a:fld>
            <a:endParaRPr lang="en-US" sz="1400">
              <a:solidFill>
                <a:schemeClr val="bg2"/>
              </a:solidFill>
              <a:latin typeface="Bebas Neue" panose="020B0606020202050201" pitchFamily="34" charset="0"/>
            </a:endParaRPr>
          </a:p>
        </p:txBody>
      </p:sp>
      <p:sp>
        <p:nvSpPr>
          <p:cNvPr id="9" name="Google Shape;330;p37">
            <a:extLst>
              <a:ext uri="{FF2B5EF4-FFF2-40B4-BE49-F238E27FC236}">
                <a16:creationId xmlns:a16="http://schemas.microsoft.com/office/drawing/2014/main" id="{48675381-8E82-8058-78FF-F0D548C32D75}"/>
              </a:ext>
            </a:extLst>
          </p:cNvPr>
          <p:cNvSpPr txBox="1"/>
          <p:nvPr/>
        </p:nvSpPr>
        <p:spPr>
          <a:xfrm>
            <a:off x="429031" y="1765087"/>
            <a:ext cx="11020846" cy="830956"/>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None/>
            </a:pPr>
            <a:r>
              <a:rPr lang="en-US" sz="2400" b="1" dirty="0">
                <a:solidFill>
                  <a:srgbClr val="417074"/>
                </a:solidFill>
                <a:latin typeface="Gotham Book" panose="02000604040000020004" pitchFamily="50" charset="0"/>
              </a:rPr>
              <a:t>Subgrantee applicants will be given the opportunity to revise application materials if WBO identifies insufficiencies </a:t>
            </a:r>
          </a:p>
        </p:txBody>
      </p:sp>
      <p:sp>
        <p:nvSpPr>
          <p:cNvPr id="2" name="Google Shape;330;p37">
            <a:extLst>
              <a:ext uri="{FF2B5EF4-FFF2-40B4-BE49-F238E27FC236}">
                <a16:creationId xmlns:a16="http://schemas.microsoft.com/office/drawing/2014/main" id="{3D9941FA-33BD-6DEE-1161-B221C30547FF}"/>
              </a:ext>
            </a:extLst>
          </p:cNvPr>
          <p:cNvSpPr txBox="1"/>
          <p:nvPr/>
        </p:nvSpPr>
        <p:spPr>
          <a:xfrm>
            <a:off x="429031" y="2670783"/>
            <a:ext cx="11020846" cy="1938952"/>
          </a:xfrm>
          <a:prstGeom prst="rect">
            <a:avLst/>
          </a:prstGeom>
          <a:noFill/>
          <a:ln>
            <a:noFill/>
          </a:ln>
        </p:spPr>
        <p:txBody>
          <a:bodyPr spcFirstLastPara="1" wrap="square" lIns="91425" tIns="45700" rIns="91425" bIns="45700" anchor="t" anchorCtr="0">
            <a:spAutoFit/>
          </a:bodyPr>
          <a:lstStyle/>
          <a:p>
            <a:pPr marL="457200" indent="-457200">
              <a:buFont typeface="Arial" panose="020B0604020202020204" pitchFamily="34" charset="0"/>
              <a:buChar char="•"/>
            </a:pPr>
            <a:r>
              <a:rPr lang="en-US" sz="2000" dirty="0">
                <a:latin typeface="Gotham Book" panose="02000604040000020004" pitchFamily="50" charset="0"/>
              </a:rPr>
              <a:t>Subgrantee applicants will receive notification if any application items need to be addressed </a:t>
            </a:r>
          </a:p>
          <a:p>
            <a:pPr marL="457200" indent="-457200">
              <a:buFont typeface="Arial" panose="020B0604020202020204" pitchFamily="34" charset="0"/>
              <a:buChar char="•"/>
            </a:pPr>
            <a:r>
              <a:rPr lang="en-US" sz="2000" dirty="0">
                <a:latin typeface="Gotham Book" panose="02000604040000020004" pitchFamily="50" charset="0"/>
              </a:rPr>
              <a:t>All revised materials must be submitted to the portal</a:t>
            </a:r>
          </a:p>
          <a:p>
            <a:pPr marL="457200" indent="-457200">
              <a:buFont typeface="Arial" panose="020B0604020202020204" pitchFamily="34" charset="0"/>
              <a:buChar char="•"/>
            </a:pPr>
            <a:r>
              <a:rPr lang="en-US" sz="2000" dirty="0">
                <a:latin typeface="Gotham Book" panose="02000604040000020004" pitchFamily="50" charset="0"/>
              </a:rPr>
              <a:t>Subgrantee applicants will typically have five (5) business days to provide requested materials</a:t>
            </a:r>
          </a:p>
          <a:p>
            <a:pPr marL="457200" indent="-457200">
              <a:buFont typeface="Arial" panose="020B0604020202020204" pitchFamily="34" charset="0"/>
              <a:buChar char="•"/>
            </a:pPr>
            <a:endParaRPr lang="en-US" sz="2000" dirty="0">
              <a:latin typeface="Gotham Book" panose="02000604040000020004" pitchFamily="50" charset="0"/>
            </a:endParaRPr>
          </a:p>
        </p:txBody>
      </p:sp>
    </p:spTree>
    <p:extLst>
      <p:ext uri="{BB962C8B-B14F-4D97-AF65-F5344CB8AC3E}">
        <p14:creationId xmlns:p14="http://schemas.microsoft.com/office/powerpoint/2010/main" val="10587743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6">
          <a:extLst>
            <a:ext uri="{FF2B5EF4-FFF2-40B4-BE49-F238E27FC236}">
              <a16:creationId xmlns:a16="http://schemas.microsoft.com/office/drawing/2014/main" id="{78222778-DDB6-D3C8-8D36-A91AF234C1B7}"/>
            </a:ext>
          </a:extLst>
        </p:cNvPr>
        <p:cNvGrpSpPr/>
        <p:nvPr/>
      </p:nvGrpSpPr>
      <p:grpSpPr>
        <a:xfrm>
          <a:off x="0" y="0"/>
          <a:ext cx="0" cy="0"/>
          <a:chOff x="0" y="0"/>
          <a:chExt cx="0" cy="0"/>
        </a:xfrm>
      </p:grpSpPr>
      <p:sp>
        <p:nvSpPr>
          <p:cNvPr id="327" name="Google Shape;327;p37">
            <a:extLst>
              <a:ext uri="{FF2B5EF4-FFF2-40B4-BE49-F238E27FC236}">
                <a16:creationId xmlns:a16="http://schemas.microsoft.com/office/drawing/2014/main" id="{81D88330-9659-3116-29D1-47DAF9642763}"/>
              </a:ext>
              <a:ext uri="{C183D7F6-B498-43B3-948B-1728B52AA6E4}">
                <adec:decorative xmlns:adec="http://schemas.microsoft.com/office/drawing/2017/decorative" val="1"/>
              </a:ext>
            </a:extLst>
          </p:cNvPr>
          <p:cNvSpPr/>
          <p:nvPr/>
        </p:nvSpPr>
        <p:spPr>
          <a:xfrm>
            <a:off x="0" y="1"/>
            <a:ext cx="12192000" cy="1592400"/>
          </a:xfrm>
          <a:prstGeom prst="rect">
            <a:avLst/>
          </a:prstGeom>
          <a:solidFill>
            <a:srgbClr val="4170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 name="Google Shape;329;p37">
            <a:extLst>
              <a:ext uri="{FF2B5EF4-FFF2-40B4-BE49-F238E27FC236}">
                <a16:creationId xmlns:a16="http://schemas.microsoft.com/office/drawing/2014/main" id="{7D62F34B-5630-0B65-FF2B-45D6E9E29C0C}"/>
              </a:ext>
            </a:extLst>
          </p:cNvPr>
          <p:cNvSpPr txBox="1"/>
          <p:nvPr/>
        </p:nvSpPr>
        <p:spPr>
          <a:xfrm>
            <a:off x="429031" y="380701"/>
            <a:ext cx="10047860" cy="831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6000" dirty="0">
                <a:solidFill>
                  <a:srgbClr val="FFFFFF"/>
                </a:solidFill>
                <a:latin typeface="Bebas Neue"/>
                <a:ea typeface="Bebas Neue"/>
                <a:cs typeface="Bebas Neue"/>
                <a:sym typeface="Bebas Neue"/>
              </a:rPr>
              <a:t>Application window</a:t>
            </a:r>
            <a:endParaRPr kumimoji="0" sz="1600"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328" name="Google Shape;328;p37" descr="Wyoming Business Council logo">
            <a:extLst>
              <a:ext uri="{FF2B5EF4-FFF2-40B4-BE49-F238E27FC236}">
                <a16:creationId xmlns:a16="http://schemas.microsoft.com/office/drawing/2014/main" id="{E0CDF8C7-B3C1-5994-E38E-8CD537FD0DA8}"/>
              </a:ext>
            </a:extLst>
          </p:cNvPr>
          <p:cNvPicPr preferRelativeResize="0"/>
          <p:nvPr/>
        </p:nvPicPr>
        <p:blipFill rotWithShape="1">
          <a:blip r:embed="rId3">
            <a:alphaModFix/>
          </a:blip>
          <a:srcRect/>
          <a:stretch/>
        </p:blipFill>
        <p:spPr>
          <a:xfrm>
            <a:off x="9638037" y="208015"/>
            <a:ext cx="2040176" cy="1131083"/>
          </a:xfrm>
          <a:prstGeom prst="rect">
            <a:avLst/>
          </a:prstGeom>
          <a:noFill/>
          <a:ln>
            <a:noFill/>
          </a:ln>
        </p:spPr>
      </p:pic>
      <p:sp>
        <p:nvSpPr>
          <p:cNvPr id="330" name="Google Shape;330;p37">
            <a:extLst>
              <a:ext uri="{FF2B5EF4-FFF2-40B4-BE49-F238E27FC236}">
                <a16:creationId xmlns:a16="http://schemas.microsoft.com/office/drawing/2014/main" id="{D0FDE8F2-3179-A7D0-3866-983727A17649}"/>
              </a:ext>
            </a:extLst>
          </p:cNvPr>
          <p:cNvSpPr txBox="1"/>
          <p:nvPr/>
        </p:nvSpPr>
        <p:spPr>
          <a:xfrm>
            <a:off x="297187" y="1773518"/>
            <a:ext cx="11020846" cy="461624"/>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None/>
            </a:pPr>
            <a:r>
              <a:rPr lang="en-US" sz="2400" b="1" dirty="0">
                <a:solidFill>
                  <a:srgbClr val="417074"/>
                </a:solidFill>
                <a:latin typeface="Gotham Book" panose="02000604040000020004" pitchFamily="50" charset="0"/>
              </a:rPr>
              <a:t>Important dates for the Prequalification Application:</a:t>
            </a:r>
          </a:p>
        </p:txBody>
      </p:sp>
      <p:sp>
        <p:nvSpPr>
          <p:cNvPr id="3" name="Slide Number Placeholder 5">
            <a:extLst>
              <a:ext uri="{FF2B5EF4-FFF2-40B4-BE49-F238E27FC236}">
                <a16:creationId xmlns:a16="http://schemas.microsoft.com/office/drawing/2014/main" id="{ED60288D-39C8-E457-B397-992BB9524CA7}"/>
              </a:ext>
            </a:extLst>
          </p:cNvPr>
          <p:cNvSpPr>
            <a:spLocks noGrp="1"/>
          </p:cNvSpPr>
          <p:nvPr>
            <p:ph type="sldNum" sz="quarter" idx="12"/>
          </p:nvPr>
        </p:nvSpPr>
        <p:spPr>
          <a:xfrm>
            <a:off x="11653454" y="6589833"/>
            <a:ext cx="382493" cy="181909"/>
          </a:xfrm>
        </p:spPr>
        <p:txBody>
          <a:bodyPr/>
          <a:lstStyle/>
          <a:p>
            <a:fld id="{2116183F-75B3-45E6-9DB4-FA4EB6AEDA4B}" type="slidenum">
              <a:rPr lang="en-US" sz="1400" smtClean="0">
                <a:solidFill>
                  <a:schemeClr val="bg2"/>
                </a:solidFill>
                <a:latin typeface="Bebas Neue" panose="020B0606020202050201" pitchFamily="34" charset="0"/>
              </a:rPr>
              <a:t>34</a:t>
            </a:fld>
            <a:endParaRPr lang="en-US" sz="1400">
              <a:solidFill>
                <a:schemeClr val="bg2"/>
              </a:solidFill>
              <a:latin typeface="Bebas Neue" panose="020B0606020202050201" pitchFamily="34" charset="0"/>
            </a:endParaRPr>
          </a:p>
        </p:txBody>
      </p:sp>
      <p:graphicFrame>
        <p:nvGraphicFramePr>
          <p:cNvPr id="2" name="Table 1">
            <a:extLst>
              <a:ext uri="{FF2B5EF4-FFF2-40B4-BE49-F238E27FC236}">
                <a16:creationId xmlns:a16="http://schemas.microsoft.com/office/drawing/2014/main" id="{5A37AF0B-96F6-CC7C-807D-15C44F475790}"/>
              </a:ext>
            </a:extLst>
          </p:cNvPr>
          <p:cNvGraphicFramePr>
            <a:graphicFrameLocks noGrp="1"/>
          </p:cNvGraphicFramePr>
          <p:nvPr>
            <p:extLst>
              <p:ext uri="{D42A27DB-BD31-4B8C-83A1-F6EECF244321}">
                <p14:modId xmlns:p14="http://schemas.microsoft.com/office/powerpoint/2010/main" val="368914273"/>
              </p:ext>
            </p:extLst>
          </p:nvPr>
        </p:nvGraphicFramePr>
        <p:xfrm>
          <a:off x="1743610" y="3073567"/>
          <a:ext cx="8128000" cy="22250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498785457"/>
                    </a:ext>
                  </a:extLst>
                </a:gridCol>
                <a:gridCol w="4064000">
                  <a:extLst>
                    <a:ext uri="{9D8B030D-6E8A-4147-A177-3AD203B41FA5}">
                      <a16:colId xmlns:a16="http://schemas.microsoft.com/office/drawing/2014/main" val="1353546034"/>
                    </a:ext>
                  </a:extLst>
                </a:gridCol>
              </a:tblGrid>
              <a:tr h="370840">
                <a:tc>
                  <a:txBody>
                    <a:bodyPr/>
                    <a:lstStyle/>
                    <a:p>
                      <a:r>
                        <a:rPr lang="en-US" sz="1800" dirty="0">
                          <a:latin typeface="Gotham Book" panose="02000604040000020004" pitchFamily="50" charset="0"/>
                        </a:rPr>
                        <a:t>Event</a:t>
                      </a:r>
                    </a:p>
                  </a:txBody>
                  <a:tcPr/>
                </a:tc>
                <a:tc>
                  <a:txBody>
                    <a:bodyPr/>
                    <a:lstStyle/>
                    <a:p>
                      <a:r>
                        <a:rPr lang="en-US" sz="1800" dirty="0">
                          <a:latin typeface="Gotham Book" panose="02000604040000020004" pitchFamily="50" charset="0"/>
                        </a:rPr>
                        <a:t>Date</a:t>
                      </a:r>
                    </a:p>
                  </a:txBody>
                  <a:tcPr/>
                </a:tc>
                <a:extLst>
                  <a:ext uri="{0D108BD9-81ED-4DB2-BD59-A6C34878D82A}">
                    <a16:rowId xmlns:a16="http://schemas.microsoft.com/office/drawing/2014/main" val="3792609219"/>
                  </a:ext>
                </a:extLst>
              </a:tr>
              <a:tr h="370840">
                <a:tc>
                  <a:txBody>
                    <a:bodyPr/>
                    <a:lstStyle/>
                    <a:p>
                      <a:r>
                        <a:rPr lang="en-US" sz="1800" dirty="0">
                          <a:latin typeface="Gotham Book" panose="02000604040000020004" pitchFamily="50" charset="0"/>
                        </a:rPr>
                        <a:t>Application materials released</a:t>
                      </a:r>
                    </a:p>
                  </a:txBody>
                  <a:tcPr/>
                </a:tc>
                <a:tc>
                  <a:txBody>
                    <a:bodyPr/>
                    <a:lstStyle/>
                    <a:p>
                      <a:r>
                        <a:rPr lang="en-US" sz="1800" dirty="0">
                          <a:latin typeface="Gotham Book" panose="02000604040000020004" pitchFamily="50" charset="0"/>
                        </a:rPr>
                        <a:t>August 5, 2024</a:t>
                      </a:r>
                    </a:p>
                  </a:txBody>
                  <a:tcPr/>
                </a:tc>
                <a:extLst>
                  <a:ext uri="{0D108BD9-81ED-4DB2-BD59-A6C34878D82A}">
                    <a16:rowId xmlns:a16="http://schemas.microsoft.com/office/drawing/2014/main" val="1335566559"/>
                  </a:ext>
                </a:extLst>
              </a:tr>
              <a:tr h="370840">
                <a:tc>
                  <a:txBody>
                    <a:bodyPr/>
                    <a:lstStyle/>
                    <a:p>
                      <a:r>
                        <a:rPr lang="en-US" sz="1800" dirty="0">
                          <a:latin typeface="Gotham Book" panose="02000604040000020004" pitchFamily="50" charset="0"/>
                        </a:rPr>
                        <a:t>Application opens</a:t>
                      </a:r>
                    </a:p>
                  </a:txBody>
                  <a:tcPr/>
                </a:tc>
                <a:tc>
                  <a:txBody>
                    <a:bodyPr/>
                    <a:lstStyle/>
                    <a:p>
                      <a:r>
                        <a:rPr lang="en-US" sz="1800" dirty="0">
                          <a:latin typeface="Gotham Book" panose="02000604040000020004" pitchFamily="50" charset="0"/>
                        </a:rPr>
                        <a:t>August 15, 2024</a:t>
                      </a:r>
                    </a:p>
                  </a:txBody>
                  <a:tcPr/>
                </a:tc>
                <a:extLst>
                  <a:ext uri="{0D108BD9-81ED-4DB2-BD59-A6C34878D82A}">
                    <a16:rowId xmlns:a16="http://schemas.microsoft.com/office/drawing/2014/main" val="2240888059"/>
                  </a:ext>
                </a:extLst>
              </a:tr>
              <a:tr h="370840">
                <a:tc>
                  <a:txBody>
                    <a:bodyPr/>
                    <a:lstStyle/>
                    <a:p>
                      <a:r>
                        <a:rPr lang="en-US" sz="1800" dirty="0">
                          <a:latin typeface="Gotham Book" panose="02000604040000020004" pitchFamily="50" charset="0"/>
                        </a:rPr>
                        <a:t>Technical Assistance webinar</a:t>
                      </a:r>
                    </a:p>
                  </a:txBody>
                  <a:tcPr/>
                </a:tc>
                <a:tc>
                  <a:txBody>
                    <a:bodyPr/>
                    <a:lstStyle/>
                    <a:p>
                      <a:r>
                        <a:rPr lang="en-US" sz="1800" dirty="0">
                          <a:latin typeface="Gotham Book" panose="02000604040000020004" pitchFamily="50" charset="0"/>
                        </a:rPr>
                        <a:t>August 26, 2024</a:t>
                      </a:r>
                    </a:p>
                  </a:txBody>
                  <a:tcPr/>
                </a:tc>
                <a:extLst>
                  <a:ext uri="{0D108BD9-81ED-4DB2-BD59-A6C34878D82A}">
                    <a16:rowId xmlns:a16="http://schemas.microsoft.com/office/drawing/2014/main" val="400123225"/>
                  </a:ext>
                </a:extLst>
              </a:tr>
              <a:tr h="370840">
                <a:tc>
                  <a:txBody>
                    <a:bodyPr/>
                    <a:lstStyle/>
                    <a:p>
                      <a:r>
                        <a:rPr lang="en-US" sz="1800" dirty="0">
                          <a:latin typeface="Gotham Book" panose="02000604040000020004" pitchFamily="50" charset="0"/>
                        </a:rPr>
                        <a:t>Application closes</a:t>
                      </a:r>
                    </a:p>
                  </a:txBody>
                  <a:tcPr/>
                </a:tc>
                <a:tc>
                  <a:txBody>
                    <a:bodyPr/>
                    <a:lstStyle/>
                    <a:p>
                      <a:r>
                        <a:rPr lang="en-US" sz="1800" dirty="0">
                          <a:latin typeface="Gotham Book" panose="02000604040000020004" pitchFamily="50" charset="0"/>
                        </a:rPr>
                        <a:t>September 14, 2024</a:t>
                      </a:r>
                    </a:p>
                  </a:txBody>
                  <a:tcPr/>
                </a:tc>
                <a:extLst>
                  <a:ext uri="{0D108BD9-81ED-4DB2-BD59-A6C34878D82A}">
                    <a16:rowId xmlns:a16="http://schemas.microsoft.com/office/drawing/2014/main" val="5951499"/>
                  </a:ext>
                </a:extLst>
              </a:tr>
              <a:tr h="370840">
                <a:tc>
                  <a:txBody>
                    <a:bodyPr/>
                    <a:lstStyle/>
                    <a:p>
                      <a:r>
                        <a:rPr lang="en-US" sz="1800" dirty="0">
                          <a:latin typeface="Gotham Book" panose="02000604040000020004" pitchFamily="50" charset="0"/>
                        </a:rPr>
                        <a:t>Application revisions</a:t>
                      </a:r>
                    </a:p>
                  </a:txBody>
                  <a:tcPr/>
                </a:tc>
                <a:tc>
                  <a:txBody>
                    <a:bodyPr/>
                    <a:lstStyle/>
                    <a:p>
                      <a:r>
                        <a:rPr lang="en-US" sz="1800" dirty="0">
                          <a:latin typeface="Gotham Book" panose="02000604040000020004" pitchFamily="50" charset="0"/>
                        </a:rPr>
                        <a:t>September/October 2024</a:t>
                      </a:r>
                    </a:p>
                  </a:txBody>
                  <a:tcPr/>
                </a:tc>
                <a:extLst>
                  <a:ext uri="{0D108BD9-81ED-4DB2-BD59-A6C34878D82A}">
                    <a16:rowId xmlns:a16="http://schemas.microsoft.com/office/drawing/2014/main" val="2631808608"/>
                  </a:ext>
                </a:extLst>
              </a:tr>
            </a:tbl>
          </a:graphicData>
        </a:graphic>
      </p:graphicFrame>
    </p:spTree>
    <p:extLst>
      <p:ext uri="{BB962C8B-B14F-4D97-AF65-F5344CB8AC3E}">
        <p14:creationId xmlns:p14="http://schemas.microsoft.com/office/powerpoint/2010/main" val="9281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24"/>
        <p:cNvGrpSpPr/>
        <p:nvPr/>
      </p:nvGrpSpPr>
      <p:grpSpPr>
        <a:xfrm>
          <a:off x="0" y="0"/>
          <a:ext cx="0" cy="0"/>
          <a:chOff x="0" y="0"/>
          <a:chExt cx="0" cy="0"/>
        </a:xfrm>
      </p:grpSpPr>
      <p:sp>
        <p:nvSpPr>
          <p:cNvPr id="225" name="Google Shape;225;p31"/>
          <p:cNvSpPr/>
          <p:nvPr/>
        </p:nvSpPr>
        <p:spPr>
          <a:xfrm>
            <a:off x="0" y="0"/>
            <a:ext cx="12192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1"/>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227" name="Google Shape;227;p31"/>
          <p:cNvSpPr txBox="1">
            <a:spLocks noGrp="1"/>
          </p:cNvSpPr>
          <p:nvPr>
            <p:ph type="title"/>
          </p:nvPr>
        </p:nvSpPr>
        <p:spPr>
          <a:xfrm>
            <a:off x="4566260" y="4614931"/>
            <a:ext cx="7077099" cy="1175666"/>
          </a:xfrm>
          <a:prstGeom prst="rect">
            <a:avLst/>
          </a:prstGeom>
          <a:noFill/>
          <a:ln>
            <a:noFill/>
          </a:ln>
        </p:spPr>
        <p:txBody>
          <a:bodyPr spcFirstLastPara="1" wrap="square" lIns="91425" tIns="45700" rIns="91425" bIns="45700" anchor="b" anchorCtr="0">
            <a:spAutoFit/>
          </a:bodyPr>
          <a:lstStyle/>
          <a:p>
            <a:pPr marL="0" lvl="0" indent="0" algn="l" rtl="0">
              <a:lnSpc>
                <a:spcPct val="80000"/>
              </a:lnSpc>
              <a:spcBef>
                <a:spcPts val="0"/>
              </a:spcBef>
              <a:spcAft>
                <a:spcPts val="0"/>
              </a:spcAft>
              <a:buClr>
                <a:schemeClr val="lt1"/>
              </a:buClr>
              <a:buSzPts val="8800"/>
              <a:buFont typeface="Bebas Neue"/>
              <a:buNone/>
            </a:pPr>
            <a:r>
              <a:rPr lang="en-US" dirty="0">
                <a:solidFill>
                  <a:schemeClr val="lt1"/>
                </a:solidFill>
                <a:latin typeface="Bebas Neue"/>
                <a:ea typeface="Bebas Neue"/>
                <a:cs typeface="Bebas Neue"/>
                <a:sym typeface="Bebas Neue"/>
              </a:rPr>
              <a:t>Final notes</a:t>
            </a:r>
            <a:endParaRPr dirty="0"/>
          </a:p>
        </p:txBody>
      </p:sp>
      <p:sp>
        <p:nvSpPr>
          <p:cNvPr id="228" name="Google Shape;228;p31"/>
          <p:cNvSpPr/>
          <p:nvPr/>
        </p:nvSpPr>
        <p:spPr>
          <a:xfrm>
            <a:off x="0" y="0"/>
            <a:ext cx="4059080" cy="6858000"/>
          </a:xfrm>
          <a:prstGeom prst="rect">
            <a:avLst/>
          </a:prstGeom>
          <a:solidFill>
            <a:srgbClr val="3053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229" name="Google Shape;229;p31"/>
          <p:cNvSpPr/>
          <p:nvPr/>
        </p:nvSpPr>
        <p:spPr>
          <a:xfrm>
            <a:off x="0" y="0"/>
            <a:ext cx="643467" cy="6858000"/>
          </a:xfrm>
          <a:prstGeom prst="rect">
            <a:avLst/>
          </a:prstGeom>
          <a:solidFill>
            <a:srgbClr val="2038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401166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6">
          <a:extLst>
            <a:ext uri="{FF2B5EF4-FFF2-40B4-BE49-F238E27FC236}">
              <a16:creationId xmlns:a16="http://schemas.microsoft.com/office/drawing/2014/main" id="{78222778-DDB6-D3C8-8D36-A91AF234C1B7}"/>
            </a:ext>
          </a:extLst>
        </p:cNvPr>
        <p:cNvGrpSpPr/>
        <p:nvPr/>
      </p:nvGrpSpPr>
      <p:grpSpPr>
        <a:xfrm>
          <a:off x="0" y="0"/>
          <a:ext cx="0" cy="0"/>
          <a:chOff x="0" y="0"/>
          <a:chExt cx="0" cy="0"/>
        </a:xfrm>
      </p:grpSpPr>
      <p:sp>
        <p:nvSpPr>
          <p:cNvPr id="327" name="Google Shape;327;p37">
            <a:extLst>
              <a:ext uri="{FF2B5EF4-FFF2-40B4-BE49-F238E27FC236}">
                <a16:creationId xmlns:a16="http://schemas.microsoft.com/office/drawing/2014/main" id="{81D88330-9659-3116-29D1-47DAF9642763}"/>
              </a:ext>
              <a:ext uri="{C183D7F6-B498-43B3-948B-1728B52AA6E4}">
                <adec:decorative xmlns:adec="http://schemas.microsoft.com/office/drawing/2017/decorative" val="1"/>
              </a:ext>
            </a:extLst>
          </p:cNvPr>
          <p:cNvSpPr/>
          <p:nvPr/>
        </p:nvSpPr>
        <p:spPr>
          <a:xfrm>
            <a:off x="0" y="1"/>
            <a:ext cx="12192000" cy="1592400"/>
          </a:xfrm>
          <a:prstGeom prst="rect">
            <a:avLst/>
          </a:prstGeom>
          <a:solidFill>
            <a:srgbClr val="4170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 name="Google Shape;329;p37">
            <a:extLst>
              <a:ext uri="{FF2B5EF4-FFF2-40B4-BE49-F238E27FC236}">
                <a16:creationId xmlns:a16="http://schemas.microsoft.com/office/drawing/2014/main" id="{7D62F34B-5630-0B65-FF2B-45D6E9E29C0C}"/>
              </a:ext>
            </a:extLst>
          </p:cNvPr>
          <p:cNvSpPr txBox="1"/>
          <p:nvPr/>
        </p:nvSpPr>
        <p:spPr>
          <a:xfrm>
            <a:off x="429031" y="380701"/>
            <a:ext cx="10047860" cy="831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6000" dirty="0">
                <a:solidFill>
                  <a:srgbClr val="FFFFFF"/>
                </a:solidFill>
                <a:latin typeface="Bebas Neue"/>
                <a:ea typeface="Bebas Neue"/>
                <a:cs typeface="Bebas Neue"/>
                <a:sym typeface="Bebas Neue"/>
              </a:rPr>
              <a:t>Checklist for submission</a:t>
            </a:r>
            <a:endParaRPr kumimoji="0" sz="1600"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328" name="Google Shape;328;p37" descr="Wyoming Business Council logo">
            <a:extLst>
              <a:ext uri="{FF2B5EF4-FFF2-40B4-BE49-F238E27FC236}">
                <a16:creationId xmlns:a16="http://schemas.microsoft.com/office/drawing/2014/main" id="{E0CDF8C7-B3C1-5994-E38E-8CD537FD0DA8}"/>
              </a:ext>
            </a:extLst>
          </p:cNvPr>
          <p:cNvPicPr preferRelativeResize="0"/>
          <p:nvPr/>
        </p:nvPicPr>
        <p:blipFill rotWithShape="1">
          <a:blip r:embed="rId3">
            <a:alphaModFix/>
          </a:blip>
          <a:srcRect/>
          <a:stretch/>
        </p:blipFill>
        <p:spPr>
          <a:xfrm>
            <a:off x="9638037" y="208015"/>
            <a:ext cx="2040176" cy="1131083"/>
          </a:xfrm>
          <a:prstGeom prst="rect">
            <a:avLst/>
          </a:prstGeom>
          <a:noFill/>
          <a:ln>
            <a:noFill/>
          </a:ln>
        </p:spPr>
      </p:pic>
      <p:sp>
        <p:nvSpPr>
          <p:cNvPr id="330" name="Google Shape;330;p37">
            <a:extLst>
              <a:ext uri="{FF2B5EF4-FFF2-40B4-BE49-F238E27FC236}">
                <a16:creationId xmlns:a16="http://schemas.microsoft.com/office/drawing/2014/main" id="{D0FDE8F2-3179-A7D0-3866-983727A17649}"/>
              </a:ext>
            </a:extLst>
          </p:cNvPr>
          <p:cNvSpPr txBox="1"/>
          <p:nvPr/>
        </p:nvSpPr>
        <p:spPr>
          <a:xfrm>
            <a:off x="297187" y="1773518"/>
            <a:ext cx="11020846" cy="461624"/>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None/>
            </a:pPr>
            <a:r>
              <a:rPr lang="en-US" sz="2400" b="1" dirty="0">
                <a:solidFill>
                  <a:srgbClr val="417074"/>
                </a:solidFill>
                <a:latin typeface="Gotham Book" panose="02000604040000020004" pitchFamily="50" charset="0"/>
              </a:rPr>
              <a:t>Materials to prepare for prequalification application:</a:t>
            </a:r>
          </a:p>
        </p:txBody>
      </p:sp>
      <p:sp>
        <p:nvSpPr>
          <p:cNvPr id="2" name="Google Shape;330;p37">
            <a:extLst>
              <a:ext uri="{FF2B5EF4-FFF2-40B4-BE49-F238E27FC236}">
                <a16:creationId xmlns:a16="http://schemas.microsoft.com/office/drawing/2014/main" id="{B0B305E3-1038-66C1-755E-CEDF86B59350}"/>
              </a:ext>
            </a:extLst>
          </p:cNvPr>
          <p:cNvSpPr txBox="1"/>
          <p:nvPr/>
        </p:nvSpPr>
        <p:spPr>
          <a:xfrm>
            <a:off x="280363" y="2235142"/>
            <a:ext cx="7993373" cy="4401164"/>
          </a:xfrm>
          <a:prstGeom prst="rect">
            <a:avLst/>
          </a:prstGeom>
          <a:noFill/>
          <a:ln>
            <a:noFill/>
          </a:ln>
        </p:spPr>
        <p:txBody>
          <a:bodyPr spcFirstLastPara="1" wrap="square" lIns="91425" tIns="45700" rIns="91425" bIns="45700" anchor="t" anchorCtr="0">
            <a:spAutoFit/>
          </a:bodyPr>
          <a:lstStyle/>
          <a:p>
            <a:pPr marL="457200" indent="-457200">
              <a:buClr>
                <a:srgbClr val="C0504D"/>
              </a:buClr>
              <a:buFont typeface="Wingdings" panose="05000000000000000000" pitchFamily="2" charset="2"/>
              <a:buChar char="ü"/>
            </a:pPr>
            <a:r>
              <a:rPr lang="en-US" sz="2000" dirty="0">
                <a:latin typeface="Gotham Book" panose="02000604040000020004" pitchFamily="50" charset="0"/>
              </a:rPr>
              <a:t>Identify authorized certifying official and key application contacts</a:t>
            </a:r>
          </a:p>
          <a:p>
            <a:pPr marL="457200" indent="-457200">
              <a:buClr>
                <a:srgbClr val="C0504D"/>
              </a:buClr>
              <a:buFont typeface="Wingdings" panose="05000000000000000000" pitchFamily="2" charset="2"/>
              <a:buChar char="ü"/>
            </a:pPr>
            <a:r>
              <a:rPr lang="en-US" sz="2000" dirty="0">
                <a:latin typeface="Gotham Book" panose="02000604040000020004" pitchFamily="50" charset="0"/>
              </a:rPr>
              <a:t>Compile company name, address, TIN, contact information</a:t>
            </a:r>
          </a:p>
          <a:p>
            <a:pPr marL="457200" indent="-457200">
              <a:buClr>
                <a:srgbClr val="C0504D"/>
              </a:buClr>
              <a:buFont typeface="Wingdings" panose="05000000000000000000" pitchFamily="2" charset="2"/>
              <a:buChar char="ü"/>
            </a:pPr>
            <a:r>
              <a:rPr lang="en-US" sz="2000" dirty="0">
                <a:latin typeface="Gotham Book" panose="02000604040000020004" pitchFamily="50" charset="0"/>
              </a:rPr>
              <a:t>Collect financial statements and other documentation</a:t>
            </a:r>
          </a:p>
          <a:p>
            <a:pPr marL="457200" indent="-457200">
              <a:buClr>
                <a:srgbClr val="C0504D"/>
              </a:buClr>
              <a:buFont typeface="Wingdings" panose="05000000000000000000" pitchFamily="2" charset="2"/>
              <a:buChar char="ü"/>
            </a:pPr>
            <a:r>
              <a:rPr lang="en-US" sz="2000" dirty="0">
                <a:latin typeface="Gotham Book" panose="02000604040000020004" pitchFamily="50" charset="0"/>
              </a:rPr>
              <a:t>Identify key managerial staff, update resumes and organizational charts</a:t>
            </a:r>
          </a:p>
          <a:p>
            <a:pPr marL="457200" indent="-457200">
              <a:buClr>
                <a:srgbClr val="C0504D"/>
              </a:buClr>
              <a:buFont typeface="Wingdings" panose="05000000000000000000" pitchFamily="2" charset="2"/>
              <a:buChar char="ü"/>
            </a:pPr>
            <a:r>
              <a:rPr lang="en-US" sz="2000" dirty="0">
                <a:latin typeface="Gotham Book" panose="02000604040000020004" pitchFamily="50" charset="0"/>
              </a:rPr>
              <a:t>Authenticate active registrations with the state and SAM.gov</a:t>
            </a:r>
          </a:p>
          <a:p>
            <a:pPr marL="457200" indent="-457200">
              <a:buClr>
                <a:srgbClr val="C0504D"/>
              </a:buClr>
              <a:buFont typeface="Wingdings" panose="05000000000000000000" pitchFamily="2" charset="2"/>
              <a:buChar char="ü"/>
            </a:pPr>
            <a:r>
              <a:rPr lang="en-US" sz="2000" dirty="0">
                <a:latin typeface="Gotham Book" panose="02000604040000020004" pitchFamily="50" charset="0"/>
              </a:rPr>
              <a:t>Identify projects of similar scope and/or size for past performance</a:t>
            </a:r>
          </a:p>
          <a:p>
            <a:pPr marL="457200" indent="-457200">
              <a:buClr>
                <a:srgbClr val="C0504D"/>
              </a:buClr>
              <a:buFont typeface="Wingdings" panose="05000000000000000000" pitchFamily="2" charset="2"/>
              <a:buChar char="ü"/>
            </a:pPr>
            <a:r>
              <a:rPr lang="en-US" sz="2000" dirty="0">
                <a:latin typeface="Gotham Book" panose="02000604040000020004" pitchFamily="50" charset="0"/>
              </a:rPr>
              <a:t>Ensure accurate ownership documentation</a:t>
            </a:r>
          </a:p>
          <a:p>
            <a:pPr marL="457200" indent="-457200">
              <a:buClr>
                <a:srgbClr val="C0504D"/>
              </a:buClr>
              <a:buFont typeface="Wingdings" panose="05000000000000000000" pitchFamily="2" charset="2"/>
              <a:buChar char="ü"/>
            </a:pPr>
            <a:r>
              <a:rPr lang="en-US" sz="2000" dirty="0">
                <a:latin typeface="Gotham Book" panose="02000604040000020004" pitchFamily="50" charset="0"/>
              </a:rPr>
              <a:t>Review BEAD NOFO, WBO Initial Proposal Volume II, and other relevant documents</a:t>
            </a:r>
          </a:p>
        </p:txBody>
      </p:sp>
      <p:sp>
        <p:nvSpPr>
          <p:cNvPr id="3" name="Slide Number Placeholder 5">
            <a:extLst>
              <a:ext uri="{FF2B5EF4-FFF2-40B4-BE49-F238E27FC236}">
                <a16:creationId xmlns:a16="http://schemas.microsoft.com/office/drawing/2014/main" id="{ED60288D-39C8-E457-B397-992BB9524CA7}"/>
              </a:ext>
            </a:extLst>
          </p:cNvPr>
          <p:cNvSpPr>
            <a:spLocks noGrp="1"/>
          </p:cNvSpPr>
          <p:nvPr>
            <p:ph type="sldNum" sz="quarter" idx="12"/>
          </p:nvPr>
        </p:nvSpPr>
        <p:spPr>
          <a:xfrm>
            <a:off x="11653454" y="6589833"/>
            <a:ext cx="382493" cy="181909"/>
          </a:xfrm>
        </p:spPr>
        <p:txBody>
          <a:bodyPr/>
          <a:lstStyle/>
          <a:p>
            <a:fld id="{2116183F-75B3-45E6-9DB4-FA4EB6AEDA4B}" type="slidenum">
              <a:rPr lang="en-US" sz="1400" smtClean="0">
                <a:solidFill>
                  <a:schemeClr val="bg2"/>
                </a:solidFill>
                <a:latin typeface="Bebas Neue" panose="020B0606020202050201" pitchFamily="34" charset="0"/>
              </a:rPr>
              <a:t>36</a:t>
            </a:fld>
            <a:endParaRPr lang="en-US" sz="1400">
              <a:solidFill>
                <a:schemeClr val="bg2"/>
              </a:solidFill>
              <a:latin typeface="Bebas Neue" panose="020B0606020202050201" pitchFamily="34" charset="0"/>
            </a:endParaRPr>
          </a:p>
        </p:txBody>
      </p:sp>
      <p:pic>
        <p:nvPicPr>
          <p:cNvPr id="6" name="Graphic 5">
            <a:extLst>
              <a:ext uri="{FF2B5EF4-FFF2-40B4-BE49-F238E27FC236}">
                <a16:creationId xmlns:a16="http://schemas.microsoft.com/office/drawing/2014/main" id="{196EF255-6E26-54B8-C30D-C1515CC3A62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2144" y="2656370"/>
            <a:ext cx="2869493" cy="2869493"/>
          </a:xfrm>
          <a:prstGeom prst="rect">
            <a:avLst/>
          </a:prstGeom>
        </p:spPr>
      </p:pic>
    </p:spTree>
    <p:extLst>
      <p:ext uri="{BB962C8B-B14F-4D97-AF65-F5344CB8AC3E}">
        <p14:creationId xmlns:p14="http://schemas.microsoft.com/office/powerpoint/2010/main" val="2694928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6">
          <a:extLst>
            <a:ext uri="{FF2B5EF4-FFF2-40B4-BE49-F238E27FC236}">
              <a16:creationId xmlns:a16="http://schemas.microsoft.com/office/drawing/2014/main" id="{C756B094-9B7C-B906-A7FE-691912E6B7D7}"/>
            </a:ext>
          </a:extLst>
        </p:cNvPr>
        <p:cNvGrpSpPr/>
        <p:nvPr/>
      </p:nvGrpSpPr>
      <p:grpSpPr>
        <a:xfrm>
          <a:off x="0" y="0"/>
          <a:ext cx="0" cy="0"/>
          <a:chOff x="0" y="0"/>
          <a:chExt cx="0" cy="0"/>
        </a:xfrm>
      </p:grpSpPr>
      <p:sp>
        <p:nvSpPr>
          <p:cNvPr id="327" name="Google Shape;327;p37">
            <a:extLst>
              <a:ext uri="{FF2B5EF4-FFF2-40B4-BE49-F238E27FC236}">
                <a16:creationId xmlns:a16="http://schemas.microsoft.com/office/drawing/2014/main" id="{10275211-A89C-1C3F-0643-D3F16FA350C2}"/>
              </a:ext>
              <a:ext uri="{C183D7F6-B498-43B3-948B-1728B52AA6E4}">
                <adec:decorative xmlns:adec="http://schemas.microsoft.com/office/drawing/2017/decorative" val="1"/>
              </a:ext>
            </a:extLst>
          </p:cNvPr>
          <p:cNvSpPr/>
          <p:nvPr/>
        </p:nvSpPr>
        <p:spPr>
          <a:xfrm>
            <a:off x="0" y="1"/>
            <a:ext cx="12192000" cy="1592400"/>
          </a:xfrm>
          <a:prstGeom prst="rect">
            <a:avLst/>
          </a:prstGeom>
          <a:solidFill>
            <a:srgbClr val="4170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9" name="Google Shape;329;p37">
            <a:extLst>
              <a:ext uri="{FF2B5EF4-FFF2-40B4-BE49-F238E27FC236}">
                <a16:creationId xmlns:a16="http://schemas.microsoft.com/office/drawing/2014/main" id="{2EEB16F6-F103-B041-7C29-6858B8C81F69}"/>
              </a:ext>
            </a:extLst>
          </p:cNvPr>
          <p:cNvSpPr txBox="1"/>
          <p:nvPr/>
        </p:nvSpPr>
        <p:spPr>
          <a:xfrm>
            <a:off x="429031" y="380701"/>
            <a:ext cx="1004786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5000" b="0" i="0" u="none" strike="noStrike" cap="none" dirty="0">
                <a:solidFill>
                  <a:schemeClr val="lt1"/>
                </a:solidFill>
                <a:latin typeface="Bebas Neue"/>
                <a:ea typeface="Bebas Neue"/>
                <a:cs typeface="Bebas Neue"/>
                <a:sym typeface="Bebas Neue"/>
              </a:rPr>
              <a:t>Additiona</a:t>
            </a:r>
            <a:r>
              <a:rPr lang="en-US" sz="5000" dirty="0">
                <a:solidFill>
                  <a:schemeClr val="lt1"/>
                </a:solidFill>
                <a:latin typeface="Bebas Neue"/>
                <a:ea typeface="Bebas Neue"/>
                <a:cs typeface="Bebas Neue"/>
                <a:sym typeface="Bebas Neue"/>
              </a:rPr>
              <a:t>l information to keep in mind</a:t>
            </a:r>
            <a:endParaRPr sz="5000" b="0" i="0" u="none" strike="noStrike" cap="none" dirty="0">
              <a:solidFill>
                <a:schemeClr val="lt1"/>
              </a:solidFill>
              <a:latin typeface="Arial"/>
              <a:ea typeface="Arial"/>
              <a:cs typeface="Arial"/>
              <a:sym typeface="Arial"/>
            </a:endParaRPr>
          </a:p>
        </p:txBody>
      </p:sp>
      <p:pic>
        <p:nvPicPr>
          <p:cNvPr id="328" name="Google Shape;328;p37" descr="Wyoming Business Council logo">
            <a:extLst>
              <a:ext uri="{FF2B5EF4-FFF2-40B4-BE49-F238E27FC236}">
                <a16:creationId xmlns:a16="http://schemas.microsoft.com/office/drawing/2014/main" id="{3C347E29-4475-EE44-17F3-F68F6D12CA3B}"/>
              </a:ext>
            </a:extLst>
          </p:cNvPr>
          <p:cNvPicPr preferRelativeResize="0"/>
          <p:nvPr/>
        </p:nvPicPr>
        <p:blipFill rotWithShape="1">
          <a:blip r:embed="rId3">
            <a:alphaModFix/>
          </a:blip>
          <a:srcRect/>
          <a:stretch/>
        </p:blipFill>
        <p:spPr>
          <a:xfrm>
            <a:off x="9638037" y="208015"/>
            <a:ext cx="2040176" cy="1131083"/>
          </a:xfrm>
          <a:prstGeom prst="rect">
            <a:avLst/>
          </a:prstGeom>
          <a:noFill/>
          <a:ln>
            <a:noFill/>
          </a:ln>
        </p:spPr>
      </p:pic>
      <p:sp>
        <p:nvSpPr>
          <p:cNvPr id="330" name="Google Shape;330;p37">
            <a:extLst>
              <a:ext uri="{FF2B5EF4-FFF2-40B4-BE49-F238E27FC236}">
                <a16:creationId xmlns:a16="http://schemas.microsoft.com/office/drawing/2014/main" id="{A185543E-11C0-CBC1-1122-547C027BB387}"/>
              </a:ext>
            </a:extLst>
          </p:cNvPr>
          <p:cNvSpPr txBox="1"/>
          <p:nvPr/>
        </p:nvSpPr>
        <p:spPr>
          <a:xfrm>
            <a:off x="277280" y="2398438"/>
            <a:ext cx="7119200" cy="3785611"/>
          </a:xfrm>
          <a:prstGeom prst="rect">
            <a:avLst/>
          </a:prstGeom>
          <a:noFill/>
          <a:ln>
            <a:noFill/>
          </a:ln>
        </p:spPr>
        <p:txBody>
          <a:bodyPr spcFirstLastPara="1" wrap="square" lIns="91425" tIns="45700" rIns="91425" bIns="45700" anchor="t" anchorCtr="0">
            <a:spAutoFit/>
          </a:bodyPr>
          <a:lstStyle/>
          <a:p>
            <a:pPr marL="457200" marR="0" lvl="0" algn="l" rtl="0">
              <a:lnSpc>
                <a:spcPct val="100000"/>
              </a:lnSpc>
              <a:spcBef>
                <a:spcPts val="0"/>
              </a:spcBef>
              <a:spcAft>
                <a:spcPts val="0"/>
              </a:spcAft>
            </a:pPr>
            <a:r>
              <a:rPr lang="en-US" sz="2000" dirty="0">
                <a:latin typeface="Gotham Book" panose="02000604040000020004" pitchFamily="50" charset="0"/>
              </a:rPr>
              <a:t>WBO</a:t>
            </a:r>
            <a:r>
              <a:rPr lang="en-US" sz="2000" b="0" u="none" strike="noStrike" cap="none" dirty="0">
                <a:solidFill>
                  <a:srgbClr val="000000"/>
                </a:solidFill>
                <a:latin typeface="Gotham Book" panose="02000604040000020004" pitchFamily="50" charset="0"/>
                <a:sym typeface="Arial"/>
              </a:rPr>
              <a:t> will not be scoring subgrantee applicants based on what is submitted in the prequalification application</a:t>
            </a:r>
          </a:p>
          <a:p>
            <a:pPr marL="457200" marR="0" lvl="0" algn="l" rtl="0">
              <a:lnSpc>
                <a:spcPct val="100000"/>
              </a:lnSpc>
              <a:spcBef>
                <a:spcPts val="0"/>
              </a:spcBef>
              <a:spcAft>
                <a:spcPts val="0"/>
              </a:spcAft>
            </a:pPr>
            <a:r>
              <a:rPr lang="en-US" sz="2000" b="0" u="none" strike="noStrike" cap="none" dirty="0">
                <a:solidFill>
                  <a:srgbClr val="000000"/>
                </a:solidFill>
                <a:latin typeface="Gotham Book" panose="02000604040000020004" pitchFamily="50" charset="0"/>
                <a:sym typeface="Arial"/>
              </a:rPr>
              <a:t>Some items submitted in the prequalification application may be reviewed during the Scoring Phase with the additional context provided by specific project applications</a:t>
            </a:r>
          </a:p>
          <a:p>
            <a:pPr marL="457200" marR="0" lvl="0" algn="l" rtl="0">
              <a:lnSpc>
                <a:spcPct val="100000"/>
              </a:lnSpc>
              <a:spcBef>
                <a:spcPts val="0"/>
              </a:spcBef>
              <a:spcAft>
                <a:spcPts val="0"/>
              </a:spcAft>
            </a:pPr>
            <a:r>
              <a:rPr lang="en-US" sz="2000" b="0" u="none" strike="noStrike" cap="none" dirty="0">
                <a:solidFill>
                  <a:srgbClr val="000000"/>
                </a:solidFill>
                <a:latin typeface="Gotham Book" panose="02000604040000020004" pitchFamily="50" charset="0"/>
                <a:sym typeface="Arial"/>
              </a:rPr>
              <a:t>Prequalification will help save time and resources, especially given the limited 365-day window set by NTIA for submission of the Final Proposal and subgrantee selection process</a:t>
            </a:r>
          </a:p>
          <a:p>
            <a:pPr marL="457200" marR="0" lvl="0" indent="0" algn="l" rtl="0">
              <a:lnSpc>
                <a:spcPct val="100000"/>
              </a:lnSpc>
              <a:spcBef>
                <a:spcPts val="0"/>
              </a:spcBef>
              <a:spcAft>
                <a:spcPts val="0"/>
              </a:spcAft>
              <a:buNone/>
            </a:pPr>
            <a:endParaRPr lang="en-US" sz="2000" b="0" i="1" u="none" strike="noStrike" cap="none" dirty="0">
              <a:solidFill>
                <a:srgbClr val="000000"/>
              </a:solidFill>
              <a:latin typeface="Arial"/>
              <a:ea typeface="Arial"/>
              <a:cs typeface="Arial"/>
              <a:sym typeface="Arial"/>
            </a:endParaRPr>
          </a:p>
        </p:txBody>
      </p:sp>
      <p:pic>
        <p:nvPicPr>
          <p:cNvPr id="2" name="Graphic 1">
            <a:extLst>
              <a:ext uri="{FF2B5EF4-FFF2-40B4-BE49-F238E27FC236}">
                <a16:creationId xmlns:a16="http://schemas.microsoft.com/office/drawing/2014/main" id="{970D623C-A248-4689-2600-84B3C83387D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48469" y="2398438"/>
            <a:ext cx="3529744" cy="3529744"/>
          </a:xfrm>
          <a:prstGeom prst="rect">
            <a:avLst/>
          </a:prstGeom>
        </p:spPr>
      </p:pic>
      <p:sp>
        <p:nvSpPr>
          <p:cNvPr id="3" name="Slide Number Placeholder 5">
            <a:extLst>
              <a:ext uri="{FF2B5EF4-FFF2-40B4-BE49-F238E27FC236}">
                <a16:creationId xmlns:a16="http://schemas.microsoft.com/office/drawing/2014/main" id="{71C749E9-F1E3-967E-B6E1-E2D3A510B1F4}"/>
              </a:ext>
            </a:extLst>
          </p:cNvPr>
          <p:cNvSpPr>
            <a:spLocks noGrp="1"/>
          </p:cNvSpPr>
          <p:nvPr>
            <p:ph type="sldNum" sz="quarter" idx="12"/>
          </p:nvPr>
        </p:nvSpPr>
        <p:spPr>
          <a:xfrm>
            <a:off x="11653454" y="6589833"/>
            <a:ext cx="382493" cy="181909"/>
          </a:xfrm>
        </p:spPr>
        <p:txBody>
          <a:bodyPr/>
          <a:lstStyle/>
          <a:p>
            <a:fld id="{2116183F-75B3-45E6-9DB4-FA4EB6AEDA4B}" type="slidenum">
              <a:rPr lang="en-US" sz="1400" smtClean="0">
                <a:solidFill>
                  <a:schemeClr val="bg2"/>
                </a:solidFill>
                <a:latin typeface="Bebas Neue" panose="020B0606020202050201" pitchFamily="34" charset="0"/>
              </a:rPr>
              <a:t>37</a:t>
            </a:fld>
            <a:endParaRPr lang="en-US" sz="1400">
              <a:solidFill>
                <a:schemeClr val="bg2"/>
              </a:solidFill>
              <a:latin typeface="Bebas Neue" panose="020B0606020202050201" pitchFamily="34" charset="0"/>
            </a:endParaRPr>
          </a:p>
        </p:txBody>
      </p:sp>
      <p:pic>
        <p:nvPicPr>
          <p:cNvPr id="4" name="Graphic 3">
            <a:extLst>
              <a:ext uri="{FF2B5EF4-FFF2-40B4-BE49-F238E27FC236}">
                <a16:creationId xmlns:a16="http://schemas.microsoft.com/office/drawing/2014/main" id="{5760716A-1AA0-C5A8-99D4-E49F2DDD9B7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5187" y="2398438"/>
            <a:ext cx="457200" cy="457200"/>
          </a:xfrm>
          <a:prstGeom prst="rect">
            <a:avLst/>
          </a:prstGeom>
        </p:spPr>
      </p:pic>
      <p:pic>
        <p:nvPicPr>
          <p:cNvPr id="5" name="Graphic 4">
            <a:extLst>
              <a:ext uri="{FF2B5EF4-FFF2-40B4-BE49-F238E27FC236}">
                <a16:creationId xmlns:a16="http://schemas.microsoft.com/office/drawing/2014/main" id="{33B10B76-79C1-7CCC-BBC8-E29772902DF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5187" y="3266440"/>
            <a:ext cx="457200" cy="457200"/>
          </a:xfrm>
          <a:prstGeom prst="rect">
            <a:avLst/>
          </a:prstGeom>
        </p:spPr>
      </p:pic>
      <p:pic>
        <p:nvPicPr>
          <p:cNvPr id="6" name="Graphic 5">
            <a:extLst>
              <a:ext uri="{FF2B5EF4-FFF2-40B4-BE49-F238E27FC236}">
                <a16:creationId xmlns:a16="http://schemas.microsoft.com/office/drawing/2014/main" id="{19BE1857-27E2-7A4B-FAD4-6A96047E97B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5187" y="4490076"/>
            <a:ext cx="457200" cy="457200"/>
          </a:xfrm>
          <a:prstGeom prst="rect">
            <a:avLst/>
          </a:prstGeom>
        </p:spPr>
      </p:pic>
    </p:spTree>
    <p:extLst>
      <p:ext uri="{BB962C8B-B14F-4D97-AF65-F5344CB8AC3E}">
        <p14:creationId xmlns:p14="http://schemas.microsoft.com/office/powerpoint/2010/main" val="12403453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29"/>
          <p:cNvPicPr preferRelativeResize="0"/>
          <p:nvPr/>
        </p:nvPicPr>
        <p:blipFill rotWithShape="1">
          <a:blip r:embed="rId3">
            <a:alphaModFix/>
          </a:blip>
          <a:srcRect l="18956" r="22898"/>
          <a:stretch/>
        </p:blipFill>
        <p:spPr>
          <a:xfrm>
            <a:off x="6606073" y="1976521"/>
            <a:ext cx="5585928" cy="4498075"/>
          </a:xfrm>
          <a:prstGeom prst="rect">
            <a:avLst/>
          </a:prstGeom>
          <a:noFill/>
          <a:ln>
            <a:noFill/>
          </a:ln>
        </p:spPr>
      </p:pic>
      <p:sp>
        <p:nvSpPr>
          <p:cNvPr id="201" name="Google Shape;201;p29"/>
          <p:cNvSpPr/>
          <p:nvPr/>
        </p:nvSpPr>
        <p:spPr>
          <a:xfrm>
            <a:off x="-958" y="1592425"/>
            <a:ext cx="6702000" cy="5265600"/>
          </a:xfrm>
          <a:prstGeom prst="rect">
            <a:avLst/>
          </a:prstGeom>
          <a:solidFill>
            <a:srgbClr val="79181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29"/>
          <p:cNvSpPr/>
          <p:nvPr/>
        </p:nvSpPr>
        <p:spPr>
          <a:xfrm>
            <a:off x="0" y="1"/>
            <a:ext cx="12192000" cy="1592424"/>
          </a:xfrm>
          <a:prstGeom prst="rect">
            <a:avLst/>
          </a:prstGeom>
          <a:solidFill>
            <a:srgbClr val="4170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3" name="Google Shape;203;p29"/>
          <p:cNvPicPr preferRelativeResize="0"/>
          <p:nvPr/>
        </p:nvPicPr>
        <p:blipFill rotWithShape="1">
          <a:blip r:embed="rId4">
            <a:alphaModFix/>
          </a:blip>
          <a:srcRect/>
          <a:stretch/>
        </p:blipFill>
        <p:spPr>
          <a:xfrm>
            <a:off x="10227443" y="281491"/>
            <a:ext cx="1468103" cy="858033"/>
          </a:xfrm>
          <a:prstGeom prst="rect">
            <a:avLst/>
          </a:prstGeom>
          <a:noFill/>
          <a:ln>
            <a:noFill/>
          </a:ln>
        </p:spPr>
      </p:pic>
      <p:sp>
        <p:nvSpPr>
          <p:cNvPr id="204" name="Google Shape;204;p29"/>
          <p:cNvSpPr txBox="1"/>
          <p:nvPr/>
        </p:nvSpPr>
        <p:spPr>
          <a:xfrm>
            <a:off x="360582" y="319436"/>
            <a:ext cx="9866861"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6600" b="0" i="0" u="none" strike="noStrike" cap="none" dirty="0">
                <a:solidFill>
                  <a:schemeClr val="lt1"/>
                </a:solidFill>
                <a:latin typeface="Bebas Neue"/>
                <a:ea typeface="Bebas Neue"/>
                <a:cs typeface="Bebas Neue"/>
                <a:sym typeface="Bebas Neue"/>
              </a:rPr>
              <a:t>For more information</a:t>
            </a:r>
            <a:endParaRPr dirty="0"/>
          </a:p>
          <a:p>
            <a:pPr marL="0" marR="0" lvl="0" indent="0" algn="l" rtl="0">
              <a:lnSpc>
                <a:spcPct val="100000"/>
              </a:lnSpc>
              <a:spcBef>
                <a:spcPts val="0"/>
              </a:spcBef>
              <a:spcAft>
                <a:spcPts val="0"/>
              </a:spcAft>
              <a:buNone/>
            </a:pPr>
            <a:endParaRPr sz="1800" b="0" i="0" u="none" strike="noStrike" cap="none" dirty="0">
              <a:solidFill>
                <a:schemeClr val="lt1"/>
              </a:solidFill>
              <a:latin typeface="Bebas Neue"/>
              <a:ea typeface="Bebas Neue"/>
              <a:cs typeface="Bebas Neue"/>
              <a:sym typeface="Bebas Neue"/>
            </a:endParaRPr>
          </a:p>
        </p:txBody>
      </p:sp>
      <p:sp>
        <p:nvSpPr>
          <p:cNvPr id="205" name="Google Shape;205;p29"/>
          <p:cNvSpPr txBox="1"/>
          <p:nvPr/>
        </p:nvSpPr>
        <p:spPr>
          <a:xfrm>
            <a:off x="503605" y="1809900"/>
            <a:ext cx="5693866" cy="4836600"/>
          </a:xfrm>
          <a:prstGeom prst="rect">
            <a:avLst/>
          </a:prstGeom>
          <a:solidFill>
            <a:schemeClr val="lt1"/>
          </a:solidFill>
          <a:ln>
            <a:noFill/>
          </a:ln>
        </p:spPr>
        <p:txBody>
          <a:bodyPr spcFirstLastPara="1" wrap="square" lIns="365750" tIns="91425" rIns="365750" bIns="91425" anchor="ctr" anchorCtr="0">
            <a:noAutofit/>
          </a:bodyPr>
          <a:lstStyle/>
          <a:p>
            <a:pPr marL="457200" marR="0" lvl="0" rtl="0">
              <a:lnSpc>
                <a:spcPct val="100000"/>
              </a:lnSpc>
              <a:spcBef>
                <a:spcPts val="0"/>
              </a:spcBef>
              <a:spcAft>
                <a:spcPts val="0"/>
              </a:spcAft>
            </a:pPr>
            <a:endParaRPr lang="en-US" sz="2400" b="1" u="none" strike="noStrike" cap="none" dirty="0">
              <a:solidFill>
                <a:srgbClr val="333333"/>
              </a:solidFill>
              <a:latin typeface="Gotham Book" panose="02000604040000020004" pitchFamily="50" charset="0"/>
              <a:sym typeface="Arial"/>
            </a:endParaRPr>
          </a:p>
        </p:txBody>
      </p:sp>
      <p:sp>
        <p:nvSpPr>
          <p:cNvPr id="2" name="TextBox 1">
            <a:extLst>
              <a:ext uri="{FF2B5EF4-FFF2-40B4-BE49-F238E27FC236}">
                <a16:creationId xmlns:a16="http://schemas.microsoft.com/office/drawing/2014/main" id="{BCA963F7-F59E-1CD3-DE5E-222DD2EB2639}"/>
              </a:ext>
            </a:extLst>
          </p:cNvPr>
          <p:cNvSpPr txBox="1"/>
          <p:nvPr/>
        </p:nvSpPr>
        <p:spPr>
          <a:xfrm>
            <a:off x="360582" y="3318334"/>
            <a:ext cx="5693866" cy="2031325"/>
          </a:xfrm>
          <a:prstGeom prst="rect">
            <a:avLst/>
          </a:prstGeom>
          <a:noFill/>
        </p:spPr>
        <p:txBody>
          <a:bodyPr wrap="square" rtlCol="0">
            <a:spAutoFit/>
          </a:bodyPr>
          <a:lstStyle/>
          <a:p>
            <a:pPr marL="457200" marR="0" lvl="0" rtl="0">
              <a:lnSpc>
                <a:spcPct val="100000"/>
              </a:lnSpc>
              <a:spcBef>
                <a:spcPts val="0"/>
              </a:spcBef>
              <a:spcAft>
                <a:spcPts val="0"/>
              </a:spcAft>
            </a:pPr>
            <a:r>
              <a:rPr lang="en-US" sz="2800" b="1" u="none" strike="noStrike" cap="none" dirty="0">
                <a:solidFill>
                  <a:srgbClr val="000000"/>
                </a:solidFill>
                <a:latin typeface="Gotham Book" panose="02000604040000020004" pitchFamily="50" charset="0"/>
                <a:sym typeface="Arial"/>
                <a:hlinkClick r:id="rId5"/>
              </a:rPr>
              <a:t>https://wyomingbusiness.or</a:t>
            </a:r>
            <a:r>
              <a:rPr lang="en-US" sz="2800" b="1" dirty="0">
                <a:latin typeface="Gotham Book" panose="02000604040000020004" pitchFamily="50" charset="0"/>
                <a:hlinkClick r:id="rId5"/>
              </a:rPr>
              <a:t>g</a:t>
            </a:r>
            <a:r>
              <a:rPr lang="en-US" sz="2800" b="1" u="none" strike="noStrike" cap="none" dirty="0">
                <a:solidFill>
                  <a:srgbClr val="000000"/>
                </a:solidFill>
                <a:latin typeface="Gotham Book" panose="02000604040000020004" pitchFamily="50" charset="0"/>
                <a:sym typeface="Arial"/>
                <a:hlinkClick r:id="rId5"/>
              </a:rPr>
              <a:t>/broadband/</a:t>
            </a:r>
            <a:endParaRPr lang="en-US" sz="2800" b="1" u="none" strike="noStrike" cap="none" dirty="0">
              <a:solidFill>
                <a:srgbClr val="000000"/>
              </a:solidFill>
              <a:latin typeface="Gotham Book" panose="02000604040000020004" pitchFamily="50" charset="0"/>
              <a:sym typeface="Arial"/>
            </a:endParaRPr>
          </a:p>
          <a:p>
            <a:pPr marL="457200" marR="0" lvl="0" rtl="0">
              <a:lnSpc>
                <a:spcPct val="100000"/>
              </a:lnSpc>
              <a:spcBef>
                <a:spcPts val="0"/>
              </a:spcBef>
              <a:spcAft>
                <a:spcPts val="0"/>
              </a:spcAft>
            </a:pPr>
            <a:endParaRPr lang="en-US" sz="2800" b="1" dirty="0">
              <a:latin typeface="Gotham Book" panose="02000604040000020004" pitchFamily="50" charset="0"/>
            </a:endParaRPr>
          </a:p>
          <a:p>
            <a:pPr marL="457200"/>
            <a:r>
              <a:rPr lang="en-US" sz="2800" b="1" u="none" strike="noStrike" cap="none" dirty="0">
                <a:solidFill>
                  <a:srgbClr val="333333"/>
                </a:solidFill>
                <a:latin typeface="Gotham Book" panose="02000604040000020004" pitchFamily="50" charset="0"/>
                <a:sym typeface="Arial"/>
                <a:hlinkClick r:id="rId6"/>
              </a:rPr>
              <a:t>broadbandoffice@wyo.gov</a:t>
            </a:r>
            <a:endParaRPr lang="en-US" sz="2800" b="1" u="none" strike="noStrike" cap="none" dirty="0">
              <a:solidFill>
                <a:srgbClr val="333333"/>
              </a:solidFill>
              <a:latin typeface="Gotham Book" panose="02000604040000020004" pitchFamily="50" charset="0"/>
              <a:sym typeface="Arial"/>
            </a:endParaRPr>
          </a:p>
          <a:p>
            <a:pPr marL="457200" marR="0" lvl="0" rtl="0">
              <a:lnSpc>
                <a:spcPct val="100000"/>
              </a:lnSpc>
              <a:spcBef>
                <a:spcPts val="0"/>
              </a:spcBef>
              <a:spcAft>
                <a:spcPts val="0"/>
              </a:spcAft>
            </a:pPr>
            <a:endParaRPr lang="en-US" sz="1400" b="1" u="none" strike="noStrike" cap="none" dirty="0">
              <a:solidFill>
                <a:srgbClr val="000000"/>
              </a:solidFill>
              <a:latin typeface="Gotham Book" panose="02000604040000020004" pitchFamily="50" charset="0"/>
              <a:sym typeface="Arial"/>
            </a:endParaRPr>
          </a:p>
        </p:txBody>
      </p:sp>
    </p:spTree>
    <p:extLst>
      <p:ext uri="{BB962C8B-B14F-4D97-AF65-F5344CB8AC3E}">
        <p14:creationId xmlns:p14="http://schemas.microsoft.com/office/powerpoint/2010/main" val="3238997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24"/>
        <p:cNvGrpSpPr/>
        <p:nvPr/>
      </p:nvGrpSpPr>
      <p:grpSpPr>
        <a:xfrm>
          <a:off x="0" y="0"/>
          <a:ext cx="0" cy="0"/>
          <a:chOff x="0" y="0"/>
          <a:chExt cx="0" cy="0"/>
        </a:xfrm>
      </p:grpSpPr>
      <p:sp>
        <p:nvSpPr>
          <p:cNvPr id="225" name="Google Shape;225;p31"/>
          <p:cNvSpPr/>
          <p:nvPr/>
        </p:nvSpPr>
        <p:spPr>
          <a:xfrm>
            <a:off x="0" y="0"/>
            <a:ext cx="12192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1"/>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227" name="Google Shape;227;p31"/>
          <p:cNvSpPr txBox="1">
            <a:spLocks noGrp="1"/>
          </p:cNvSpPr>
          <p:nvPr>
            <p:ph type="title"/>
          </p:nvPr>
        </p:nvSpPr>
        <p:spPr>
          <a:xfrm>
            <a:off x="4566260" y="4614931"/>
            <a:ext cx="7077099" cy="1175666"/>
          </a:xfrm>
          <a:prstGeom prst="rect">
            <a:avLst/>
          </a:prstGeom>
          <a:noFill/>
          <a:ln>
            <a:noFill/>
          </a:ln>
        </p:spPr>
        <p:txBody>
          <a:bodyPr spcFirstLastPara="1" wrap="square" lIns="91425" tIns="45700" rIns="91425" bIns="45700" anchor="b" anchorCtr="0">
            <a:spAutoFit/>
          </a:bodyPr>
          <a:lstStyle/>
          <a:p>
            <a:pPr marL="0" lvl="0" indent="0" algn="l" rtl="0">
              <a:lnSpc>
                <a:spcPct val="80000"/>
              </a:lnSpc>
              <a:spcBef>
                <a:spcPts val="0"/>
              </a:spcBef>
              <a:spcAft>
                <a:spcPts val="0"/>
              </a:spcAft>
              <a:buClr>
                <a:schemeClr val="lt1"/>
              </a:buClr>
              <a:buSzPts val="8800"/>
              <a:buFont typeface="Bebas Neue"/>
              <a:buNone/>
            </a:pPr>
            <a:r>
              <a:rPr lang="en-US" dirty="0">
                <a:solidFill>
                  <a:schemeClr val="lt1"/>
                </a:solidFill>
                <a:latin typeface="Bebas Neue"/>
                <a:ea typeface="Bebas Neue"/>
                <a:cs typeface="Bebas Neue"/>
                <a:sym typeface="Bebas Neue"/>
              </a:rPr>
              <a:t>BEAD overview</a:t>
            </a:r>
            <a:endParaRPr dirty="0"/>
          </a:p>
        </p:txBody>
      </p:sp>
      <p:sp>
        <p:nvSpPr>
          <p:cNvPr id="228" name="Google Shape;228;p31"/>
          <p:cNvSpPr/>
          <p:nvPr/>
        </p:nvSpPr>
        <p:spPr>
          <a:xfrm>
            <a:off x="0" y="0"/>
            <a:ext cx="4059080" cy="6858000"/>
          </a:xfrm>
          <a:prstGeom prst="rect">
            <a:avLst/>
          </a:prstGeom>
          <a:solidFill>
            <a:srgbClr val="3053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229" name="Google Shape;229;p31"/>
          <p:cNvSpPr/>
          <p:nvPr/>
        </p:nvSpPr>
        <p:spPr>
          <a:xfrm>
            <a:off x="0" y="0"/>
            <a:ext cx="643467" cy="6858000"/>
          </a:xfrm>
          <a:prstGeom prst="rect">
            <a:avLst/>
          </a:prstGeom>
          <a:solidFill>
            <a:srgbClr val="2038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956754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0">
            <a:extLst>
              <a:ext uri="{C183D7F6-B498-43B3-948B-1728B52AA6E4}">
                <adec:decorative xmlns:adec="http://schemas.microsoft.com/office/drawing/2017/decorative" val="1"/>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endParaRPr/>
          </a:p>
        </p:txBody>
      </p:sp>
      <p:sp>
        <p:nvSpPr>
          <p:cNvPr id="212" name="Google Shape;212;p30">
            <a:extLst>
              <a:ext uri="{C183D7F6-B498-43B3-948B-1728B52AA6E4}">
                <adec:decorative xmlns:adec="http://schemas.microsoft.com/office/drawing/2017/decorative" val="1"/>
              </a:ext>
            </a:extLst>
          </p:cNvPr>
          <p:cNvSpPr/>
          <p:nvPr/>
        </p:nvSpPr>
        <p:spPr>
          <a:xfrm>
            <a:off x="0" y="0"/>
            <a:ext cx="12192000" cy="2019300"/>
          </a:xfrm>
          <a:prstGeom prst="rect">
            <a:avLst/>
          </a:prstGeom>
          <a:solidFill>
            <a:srgbClr val="4170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3" name="Google Shape;213;p30">
            <a:extLst>
              <a:ext uri="{C183D7F6-B498-43B3-948B-1728B52AA6E4}">
                <adec:decorative xmlns:adec="http://schemas.microsoft.com/office/drawing/2017/decorative" val="1"/>
              </a:ext>
            </a:extLst>
          </p:cNvPr>
          <p:cNvSpPr/>
          <p:nvPr/>
        </p:nvSpPr>
        <p:spPr>
          <a:xfrm>
            <a:off x="1081461" y="447889"/>
            <a:ext cx="11137900" cy="1137875"/>
          </a:xfrm>
          <a:prstGeom prst="rect">
            <a:avLst/>
          </a:prstGeom>
          <a:solidFill>
            <a:srgbClr val="234C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15" name="Google Shape;215;p30" descr="Wyoming Business Council logo"/>
          <p:cNvPicPr preferRelativeResize="0"/>
          <p:nvPr/>
        </p:nvPicPr>
        <p:blipFill rotWithShape="1">
          <a:blip r:embed="rId3">
            <a:alphaModFix/>
          </a:blip>
          <a:srcRect/>
          <a:stretch/>
        </p:blipFill>
        <p:spPr>
          <a:xfrm>
            <a:off x="1190669" y="369459"/>
            <a:ext cx="2170691" cy="1268661"/>
          </a:xfrm>
          <a:prstGeom prst="rect">
            <a:avLst/>
          </a:prstGeom>
          <a:noFill/>
          <a:ln>
            <a:noFill/>
          </a:ln>
        </p:spPr>
      </p:pic>
      <p:sp>
        <p:nvSpPr>
          <p:cNvPr id="214" name="Google Shape;214;p30"/>
          <p:cNvSpPr txBox="1"/>
          <p:nvPr/>
        </p:nvSpPr>
        <p:spPr>
          <a:xfrm>
            <a:off x="3028790" y="462828"/>
            <a:ext cx="8650395" cy="110799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6600" b="0" i="0" u="none" strike="noStrike" cap="none" dirty="0">
                <a:solidFill>
                  <a:schemeClr val="lt1"/>
                </a:solidFill>
                <a:latin typeface="Bebas Neue"/>
                <a:ea typeface="Bebas Neue"/>
                <a:cs typeface="Bebas Neue"/>
                <a:sym typeface="Bebas Neue"/>
              </a:rPr>
              <a:t>Bead Program background</a:t>
            </a:r>
            <a:endParaRPr sz="2000" b="0" i="0" u="none" strike="noStrike" cap="none" dirty="0">
              <a:solidFill>
                <a:srgbClr val="000000"/>
              </a:solidFill>
              <a:latin typeface="Arial"/>
              <a:ea typeface="Arial"/>
              <a:cs typeface="Arial"/>
              <a:sym typeface="Arial"/>
            </a:endParaRPr>
          </a:p>
        </p:txBody>
      </p:sp>
      <p:sp>
        <p:nvSpPr>
          <p:cNvPr id="216" name="Google Shape;216;p30">
            <a:extLst>
              <a:ext uri="{C183D7F6-B498-43B3-948B-1728B52AA6E4}">
                <adec:decorative xmlns:adec="http://schemas.microsoft.com/office/drawing/2017/decorative" val="1"/>
              </a:ext>
            </a:extLst>
          </p:cNvPr>
          <p:cNvSpPr/>
          <p:nvPr/>
        </p:nvSpPr>
        <p:spPr>
          <a:xfrm>
            <a:off x="865561" y="327044"/>
            <a:ext cx="11137900" cy="1379566"/>
          </a:xfrm>
          <a:prstGeom prst="rect">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8" name="Google Shape;218;p30"/>
          <p:cNvSpPr txBox="1"/>
          <p:nvPr/>
        </p:nvSpPr>
        <p:spPr>
          <a:xfrm>
            <a:off x="865560" y="2778547"/>
            <a:ext cx="5009841"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u="none" strike="noStrike" cap="none" dirty="0">
                <a:solidFill>
                  <a:schemeClr val="dk1"/>
                </a:solidFill>
                <a:latin typeface="Gotham Book" panose="02000604040000020004" pitchFamily="50" charset="0"/>
                <a:sym typeface="Arial"/>
              </a:rPr>
              <a:t>What is the BEAD Program?</a:t>
            </a:r>
          </a:p>
        </p:txBody>
      </p:sp>
      <p:cxnSp>
        <p:nvCxnSpPr>
          <p:cNvPr id="217" name="Google Shape;217;p30" descr="Divider line"/>
          <p:cNvCxnSpPr/>
          <p:nvPr/>
        </p:nvCxnSpPr>
        <p:spPr>
          <a:xfrm>
            <a:off x="6242050" y="2542604"/>
            <a:ext cx="0" cy="3794696"/>
          </a:xfrm>
          <a:prstGeom prst="straightConnector1">
            <a:avLst/>
          </a:prstGeom>
          <a:noFill/>
          <a:ln w="25400" cap="flat" cmpd="sng">
            <a:solidFill>
              <a:srgbClr val="417074">
                <a:alpha val="24705"/>
              </a:srgbClr>
            </a:solidFill>
            <a:prstDash val="solid"/>
            <a:round/>
            <a:headEnd type="none" w="sm" len="sm"/>
            <a:tailEnd type="none" w="sm" len="sm"/>
          </a:ln>
        </p:spPr>
      </p:cxnSp>
      <p:sp>
        <p:nvSpPr>
          <p:cNvPr id="219" name="Google Shape;219;p30"/>
          <p:cNvSpPr txBox="1"/>
          <p:nvPr/>
        </p:nvSpPr>
        <p:spPr>
          <a:xfrm>
            <a:off x="6608700" y="2384425"/>
            <a:ext cx="5308719" cy="455505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tx1"/>
              </a:buClr>
              <a:buFont typeface="Arial" panose="020B0604020202020204" pitchFamily="34" charset="0"/>
              <a:buChar char="•"/>
            </a:pPr>
            <a:r>
              <a:rPr lang="en-US" sz="1600" b="1" u="none" strike="noStrike" cap="none" dirty="0">
                <a:solidFill>
                  <a:schemeClr val="dk1"/>
                </a:solidFill>
                <a:latin typeface="Gotham Book" panose="02000604040000020004" pitchFamily="50" charset="0"/>
                <a:sym typeface="Arial"/>
              </a:rPr>
              <a:t>The Broadband Equity, Access, and Deployment (BEAD) Program</a:t>
            </a:r>
            <a:r>
              <a:rPr lang="en-US" sz="1600" u="none" strike="noStrike" cap="none" dirty="0">
                <a:solidFill>
                  <a:schemeClr val="dk1"/>
                </a:solidFill>
                <a:latin typeface="Gotham Book" panose="02000604040000020004" pitchFamily="50" charset="0"/>
                <a:sym typeface="Arial"/>
              </a:rPr>
              <a:t> was created by the bipartisan </a:t>
            </a:r>
            <a:r>
              <a:rPr lang="en-US" sz="1600" b="1" u="none" strike="noStrike" cap="none" dirty="0">
                <a:solidFill>
                  <a:schemeClr val="dk1"/>
                </a:solidFill>
                <a:latin typeface="Gotham Book" panose="02000604040000020004" pitchFamily="50" charset="0"/>
                <a:sym typeface="Arial"/>
              </a:rPr>
              <a:t>Infrastructure Investment and Jobs Act (IIJA) </a:t>
            </a:r>
          </a:p>
          <a:p>
            <a:pPr marL="285750" marR="0" lvl="0" indent="-285750" algn="l" rtl="0">
              <a:lnSpc>
                <a:spcPct val="100000"/>
              </a:lnSpc>
              <a:spcBef>
                <a:spcPts val="0"/>
              </a:spcBef>
              <a:spcAft>
                <a:spcPts val="0"/>
              </a:spcAft>
              <a:buClr>
                <a:schemeClr val="tx1"/>
              </a:buClr>
              <a:buFont typeface="Arial" panose="020B0604020202020204" pitchFamily="34" charset="0"/>
              <a:buChar char="•"/>
            </a:pPr>
            <a:r>
              <a:rPr lang="en-US" sz="1600" u="none" strike="noStrike" cap="none" dirty="0">
                <a:solidFill>
                  <a:schemeClr val="dk1"/>
                </a:solidFill>
                <a:latin typeface="Gotham Book" panose="02000604040000020004" pitchFamily="50" charset="0"/>
                <a:sym typeface="Arial"/>
              </a:rPr>
              <a:t>Allocates </a:t>
            </a:r>
            <a:r>
              <a:rPr lang="en-US" sz="1600" b="1" u="none" strike="noStrike" cap="none" dirty="0">
                <a:solidFill>
                  <a:schemeClr val="dk1"/>
                </a:solidFill>
                <a:latin typeface="Gotham Book" panose="02000604040000020004" pitchFamily="50" charset="0"/>
                <a:sym typeface="Arial"/>
              </a:rPr>
              <a:t>$42.45 billion of federal funding </a:t>
            </a:r>
            <a:r>
              <a:rPr lang="en-US" sz="1600" u="none" strike="noStrike" cap="none" dirty="0">
                <a:solidFill>
                  <a:schemeClr val="dk1"/>
                </a:solidFill>
                <a:latin typeface="Gotham Book" panose="02000604040000020004" pitchFamily="50" charset="0"/>
                <a:sym typeface="Arial"/>
              </a:rPr>
              <a:t>to all 50 states, Washington D.C., and territories</a:t>
            </a:r>
          </a:p>
          <a:p>
            <a:pPr marL="285750" marR="0" lvl="0" indent="-285750" algn="l" rtl="0">
              <a:lnSpc>
                <a:spcPct val="100000"/>
              </a:lnSpc>
              <a:spcBef>
                <a:spcPts val="0"/>
              </a:spcBef>
              <a:spcAft>
                <a:spcPts val="0"/>
              </a:spcAft>
              <a:buClr>
                <a:schemeClr val="tx1"/>
              </a:buClr>
              <a:buFont typeface="Arial" panose="020B0604020202020204" pitchFamily="34" charset="0"/>
              <a:buChar char="•"/>
            </a:pPr>
            <a:r>
              <a:rPr lang="en-US" sz="1600" u="none" strike="noStrike" cap="none" dirty="0">
                <a:solidFill>
                  <a:schemeClr val="dk1"/>
                </a:solidFill>
                <a:latin typeface="Gotham Book" panose="02000604040000020004" pitchFamily="50" charset="0"/>
                <a:sym typeface="Arial"/>
              </a:rPr>
              <a:t>Administered by the </a:t>
            </a:r>
            <a:r>
              <a:rPr lang="en-US" sz="1600" b="1" u="none" strike="noStrike" cap="none" dirty="0">
                <a:solidFill>
                  <a:schemeClr val="dk1"/>
                </a:solidFill>
                <a:latin typeface="Gotham Book" panose="02000604040000020004" pitchFamily="50" charset="0"/>
                <a:sym typeface="Arial"/>
              </a:rPr>
              <a:t>National Telecommunications and Information Administration (NTIA)</a:t>
            </a:r>
          </a:p>
          <a:p>
            <a:pPr marL="285750" marR="0" lvl="0" indent="-285750" algn="l" rtl="0">
              <a:lnSpc>
                <a:spcPct val="100000"/>
              </a:lnSpc>
              <a:spcBef>
                <a:spcPts val="0"/>
              </a:spcBef>
              <a:spcAft>
                <a:spcPts val="0"/>
              </a:spcAft>
              <a:buClr>
                <a:schemeClr val="tx1"/>
              </a:buClr>
              <a:buFont typeface="Arial" panose="020B0604020202020204" pitchFamily="34" charset="0"/>
              <a:buChar char="•"/>
            </a:pPr>
            <a:r>
              <a:rPr lang="en-US" sz="1600" u="none" strike="noStrike" cap="none" dirty="0">
                <a:solidFill>
                  <a:schemeClr val="dk1"/>
                </a:solidFill>
                <a:latin typeface="Gotham Book" panose="02000604040000020004" pitchFamily="50" charset="0"/>
                <a:sym typeface="Arial"/>
              </a:rPr>
              <a:t>Goal of </a:t>
            </a:r>
            <a:r>
              <a:rPr lang="en-US" sz="1600" b="1" u="none" strike="noStrike" cap="none" dirty="0">
                <a:solidFill>
                  <a:schemeClr val="dk1"/>
                </a:solidFill>
                <a:latin typeface="Gotham Book" panose="02000604040000020004" pitchFamily="50" charset="0"/>
                <a:sym typeface="Arial"/>
              </a:rPr>
              <a:t>expanding high-speed internet access </a:t>
            </a:r>
            <a:r>
              <a:rPr lang="en-US" sz="1600" u="none" strike="noStrike" cap="none" dirty="0">
                <a:solidFill>
                  <a:schemeClr val="dk1"/>
                </a:solidFill>
                <a:latin typeface="Gotham Book" panose="02000604040000020004" pitchFamily="50" charset="0"/>
                <a:sym typeface="Arial"/>
              </a:rPr>
              <a:t>through infrastructure deployment and adoption programs</a:t>
            </a:r>
          </a:p>
          <a:p>
            <a:pPr marL="285750" marR="0" lvl="0" indent="-285750" algn="l" rtl="0">
              <a:lnSpc>
                <a:spcPct val="100000"/>
              </a:lnSpc>
              <a:spcBef>
                <a:spcPts val="0"/>
              </a:spcBef>
              <a:spcAft>
                <a:spcPts val="0"/>
              </a:spcAft>
              <a:buClr>
                <a:schemeClr val="tx1"/>
              </a:buClr>
              <a:buFont typeface="Arial" panose="020B0604020202020204" pitchFamily="34" charset="0"/>
              <a:buChar char="•"/>
            </a:pPr>
            <a:r>
              <a:rPr lang="en-US" sz="1600" u="none" strike="noStrike" cap="none" dirty="0">
                <a:solidFill>
                  <a:schemeClr val="dk1"/>
                </a:solidFill>
                <a:latin typeface="Gotham Book" panose="02000604040000020004" pitchFamily="50" charset="0"/>
                <a:sym typeface="Arial"/>
              </a:rPr>
              <a:t>Prioritizes funds for </a:t>
            </a:r>
            <a:r>
              <a:rPr lang="en-US" sz="1600" b="1" u="none" strike="noStrike" cap="none" dirty="0">
                <a:solidFill>
                  <a:schemeClr val="dk1"/>
                </a:solidFill>
                <a:latin typeface="Gotham Book" panose="02000604040000020004" pitchFamily="50" charset="0"/>
                <a:sym typeface="Arial"/>
              </a:rPr>
              <a:t>unserved locations first </a:t>
            </a:r>
            <a:r>
              <a:rPr lang="en-US" sz="1600" u="none" strike="noStrike" cap="none" dirty="0">
                <a:solidFill>
                  <a:schemeClr val="dk1"/>
                </a:solidFill>
                <a:latin typeface="Gotham Book" panose="02000604040000020004" pitchFamily="50" charset="0"/>
                <a:sym typeface="Arial"/>
              </a:rPr>
              <a:t>(those that cannot get internet service of 25/3 Mbps) and </a:t>
            </a:r>
            <a:r>
              <a:rPr lang="en-US" sz="1600" b="1" u="none" strike="noStrike" cap="none" dirty="0">
                <a:solidFill>
                  <a:schemeClr val="dk1"/>
                </a:solidFill>
                <a:latin typeface="Gotham Book" panose="02000604040000020004" pitchFamily="50" charset="0"/>
                <a:sym typeface="Arial"/>
              </a:rPr>
              <a:t>underserved second </a:t>
            </a:r>
            <a:r>
              <a:rPr lang="en-US" sz="1600" u="none" strike="noStrike" cap="none" dirty="0">
                <a:solidFill>
                  <a:schemeClr val="dk1"/>
                </a:solidFill>
                <a:latin typeface="Gotham Book" panose="02000604040000020004" pitchFamily="50" charset="0"/>
                <a:sym typeface="Arial"/>
              </a:rPr>
              <a:t>(those that can get internet service between 25/3 and 100/20 Mbps only)</a:t>
            </a:r>
          </a:p>
          <a:p>
            <a:pPr marL="285750" marR="0" lvl="0" indent="-285750" algn="l" rtl="0">
              <a:lnSpc>
                <a:spcPct val="100000"/>
              </a:lnSpc>
              <a:spcBef>
                <a:spcPts val="0"/>
              </a:spcBef>
              <a:spcAft>
                <a:spcPts val="0"/>
              </a:spcAft>
              <a:buFont typeface="Arial" panose="020B0604020202020204" pitchFamily="34" charset="0"/>
              <a:buChar char="•"/>
            </a:pPr>
            <a:endParaRPr lang="en-US" sz="1800" i="1" u="none" strike="noStrike" cap="none" dirty="0">
              <a:solidFill>
                <a:schemeClr val="dk1"/>
              </a:solidFill>
              <a:latin typeface="Arial"/>
              <a:ea typeface="Arial"/>
              <a:cs typeface="Arial"/>
              <a:sym typeface="Arial"/>
            </a:endParaRPr>
          </a:p>
        </p:txBody>
      </p:sp>
      <p:pic>
        <p:nvPicPr>
          <p:cNvPr id="2" name="Graphic 1">
            <a:extLst>
              <a:ext uri="{FF2B5EF4-FFF2-40B4-BE49-F238E27FC236}">
                <a16:creationId xmlns:a16="http://schemas.microsoft.com/office/drawing/2014/main" id="{9ECAB54B-C3EB-027B-781A-178BDBDBA01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92830" y="3140632"/>
            <a:ext cx="3051504" cy="3051504"/>
          </a:xfrm>
          <a:prstGeom prst="rect">
            <a:avLst/>
          </a:prstGeom>
        </p:spPr>
      </p:pic>
      <p:sp>
        <p:nvSpPr>
          <p:cNvPr id="7" name="Slide Number Placeholder 5">
            <a:extLst>
              <a:ext uri="{FF2B5EF4-FFF2-40B4-BE49-F238E27FC236}">
                <a16:creationId xmlns:a16="http://schemas.microsoft.com/office/drawing/2014/main" id="{51776025-A860-B241-AA48-271F7E9B377C}"/>
              </a:ext>
            </a:extLst>
          </p:cNvPr>
          <p:cNvSpPr>
            <a:spLocks noGrp="1"/>
          </p:cNvSpPr>
          <p:nvPr>
            <p:ph type="sldNum" sz="quarter" idx="12"/>
          </p:nvPr>
        </p:nvSpPr>
        <p:spPr>
          <a:xfrm>
            <a:off x="11653454" y="6589833"/>
            <a:ext cx="382493" cy="181909"/>
          </a:xfrm>
        </p:spPr>
        <p:txBody>
          <a:bodyPr/>
          <a:lstStyle/>
          <a:p>
            <a:fld id="{2116183F-75B3-45E6-9DB4-FA4EB6AEDA4B}" type="slidenum">
              <a:rPr lang="en-US" sz="1400" smtClean="0">
                <a:solidFill>
                  <a:schemeClr val="bg2"/>
                </a:solidFill>
                <a:latin typeface="Bebas Neue" panose="020B0606020202050201" pitchFamily="34" charset="0"/>
              </a:rPr>
              <a:t>5</a:t>
            </a:fld>
            <a:endParaRPr lang="en-US" sz="1400">
              <a:solidFill>
                <a:schemeClr val="bg2"/>
              </a:solidFill>
              <a:latin typeface="Bebas Neue" panose="020B0606020202050201" pitchFamily="34" charset="0"/>
            </a:endParaRPr>
          </a:p>
        </p:txBody>
      </p:sp>
    </p:spTree>
    <p:extLst>
      <p:ext uri="{BB962C8B-B14F-4D97-AF65-F5344CB8AC3E}">
        <p14:creationId xmlns:p14="http://schemas.microsoft.com/office/powerpoint/2010/main" val="2846561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7">
            <a:extLst>
              <a:ext uri="{C183D7F6-B498-43B3-948B-1728B52AA6E4}">
                <adec:decorative xmlns:adec="http://schemas.microsoft.com/office/drawing/2017/decorative" val="1"/>
              </a:ext>
            </a:extLst>
          </p:cNvPr>
          <p:cNvSpPr/>
          <p:nvPr/>
        </p:nvSpPr>
        <p:spPr>
          <a:xfrm>
            <a:off x="0" y="1"/>
            <a:ext cx="12192000" cy="1592400"/>
          </a:xfrm>
          <a:prstGeom prst="rect">
            <a:avLst/>
          </a:prstGeom>
          <a:solidFill>
            <a:srgbClr val="4170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9" name="Google Shape;329;p37"/>
          <p:cNvSpPr txBox="1"/>
          <p:nvPr/>
        </p:nvSpPr>
        <p:spPr>
          <a:xfrm>
            <a:off x="429031" y="380701"/>
            <a:ext cx="1004786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6000" b="0" i="0" u="none" strike="noStrike" cap="none" dirty="0">
                <a:solidFill>
                  <a:schemeClr val="lt1"/>
                </a:solidFill>
                <a:latin typeface="Bebas Neue"/>
                <a:ea typeface="Bebas Neue"/>
                <a:cs typeface="Bebas Neue"/>
                <a:sym typeface="Bebas Neue"/>
              </a:rPr>
              <a:t>The Wyoming bead program</a:t>
            </a:r>
            <a:endParaRPr sz="1600" b="0" i="0" u="none" strike="noStrike" cap="none" dirty="0">
              <a:solidFill>
                <a:schemeClr val="lt1"/>
              </a:solidFill>
              <a:latin typeface="Arial"/>
              <a:ea typeface="Arial"/>
              <a:cs typeface="Arial"/>
              <a:sym typeface="Arial"/>
            </a:endParaRPr>
          </a:p>
        </p:txBody>
      </p:sp>
      <p:pic>
        <p:nvPicPr>
          <p:cNvPr id="328" name="Google Shape;328;p37" descr="Wyoming Business Council logo"/>
          <p:cNvPicPr preferRelativeResize="0"/>
          <p:nvPr/>
        </p:nvPicPr>
        <p:blipFill rotWithShape="1">
          <a:blip r:embed="rId3">
            <a:alphaModFix/>
          </a:blip>
          <a:srcRect/>
          <a:stretch/>
        </p:blipFill>
        <p:spPr>
          <a:xfrm>
            <a:off x="9638037" y="208015"/>
            <a:ext cx="2040176" cy="1131083"/>
          </a:xfrm>
          <a:prstGeom prst="rect">
            <a:avLst/>
          </a:prstGeom>
          <a:noFill/>
          <a:ln>
            <a:noFill/>
          </a:ln>
        </p:spPr>
      </p:pic>
      <p:sp>
        <p:nvSpPr>
          <p:cNvPr id="330" name="Google Shape;330;p37"/>
          <p:cNvSpPr txBox="1"/>
          <p:nvPr/>
        </p:nvSpPr>
        <p:spPr>
          <a:xfrm>
            <a:off x="429031" y="1716014"/>
            <a:ext cx="11332057" cy="2585283"/>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None/>
            </a:pPr>
            <a:r>
              <a:rPr lang="en-US" sz="1800" b="0" u="none" strike="noStrike" cap="none" dirty="0">
                <a:solidFill>
                  <a:srgbClr val="000000"/>
                </a:solidFill>
                <a:latin typeface="Gotham Book" panose="02000604040000020004" pitchFamily="50" charset="0"/>
                <a:sym typeface="Arial"/>
              </a:rPr>
              <a:t>Wyoming was allocated $348 million to support the deployment of broadband infrastructure.</a:t>
            </a:r>
          </a:p>
          <a:p>
            <a:pPr marL="457200" marR="0" lvl="0" indent="0" algn="l" rtl="0">
              <a:lnSpc>
                <a:spcPct val="100000"/>
              </a:lnSpc>
              <a:spcBef>
                <a:spcPts val="0"/>
              </a:spcBef>
              <a:spcAft>
                <a:spcPts val="0"/>
              </a:spcAft>
              <a:buNone/>
            </a:pPr>
            <a:endParaRPr lang="en-US" sz="1800" b="0" u="none" strike="noStrike" cap="none" dirty="0">
              <a:solidFill>
                <a:srgbClr val="000000"/>
              </a:solidFill>
              <a:latin typeface="Gotham Book" panose="02000604040000020004" pitchFamily="50" charset="0"/>
              <a:sym typeface="Arial"/>
            </a:endParaRPr>
          </a:p>
          <a:p>
            <a:pPr marL="457200" marR="0" lvl="0" indent="0" algn="l" rtl="0">
              <a:lnSpc>
                <a:spcPct val="100000"/>
              </a:lnSpc>
              <a:spcBef>
                <a:spcPts val="0"/>
              </a:spcBef>
              <a:spcAft>
                <a:spcPts val="0"/>
              </a:spcAft>
              <a:buNone/>
            </a:pPr>
            <a:r>
              <a:rPr lang="en-US" sz="1800" b="0" u="none" strike="noStrike" cap="none" dirty="0">
                <a:solidFill>
                  <a:srgbClr val="000000"/>
                </a:solidFill>
                <a:latin typeface="Gotham Book" panose="02000604040000020004" pitchFamily="50" charset="0"/>
                <a:sym typeface="Arial"/>
              </a:rPr>
              <a:t>WBO has submitted to the federal government the first three of four required BEAD plans, including the second volume of the Initial Proposal, which describes the state’s grant program design, proposed subgrantee selection process, grant application scoring criteria, plans for workforce development, and affordability strategies, among other relevant information</a:t>
            </a:r>
          </a:p>
          <a:p>
            <a:pPr marL="457200" marR="0" lvl="0" indent="0" algn="l" rtl="0">
              <a:lnSpc>
                <a:spcPct val="100000"/>
              </a:lnSpc>
              <a:spcBef>
                <a:spcPts val="0"/>
              </a:spcBef>
              <a:spcAft>
                <a:spcPts val="0"/>
              </a:spcAft>
              <a:buNone/>
            </a:pPr>
            <a:endParaRPr lang="en-US" sz="1800" b="0" u="none" strike="noStrike" cap="none" dirty="0">
              <a:solidFill>
                <a:srgbClr val="000000"/>
              </a:solidFill>
              <a:latin typeface="Gotham Book" panose="02000604040000020004" pitchFamily="50" charset="0"/>
              <a:sym typeface="Arial"/>
            </a:endParaRPr>
          </a:p>
          <a:p>
            <a:pPr marL="457200" marR="0" lvl="0" indent="0" algn="l" rtl="0">
              <a:lnSpc>
                <a:spcPct val="100000"/>
              </a:lnSpc>
              <a:spcBef>
                <a:spcPts val="0"/>
              </a:spcBef>
              <a:spcAft>
                <a:spcPts val="0"/>
              </a:spcAft>
              <a:buNone/>
            </a:pPr>
            <a:r>
              <a:rPr lang="en-US" sz="1800" b="0" u="none" strike="noStrike" cap="none" dirty="0">
                <a:solidFill>
                  <a:srgbClr val="000000"/>
                </a:solidFill>
                <a:latin typeface="Gotham Book" panose="02000604040000020004" pitchFamily="50" charset="0"/>
                <a:sym typeface="Arial"/>
              </a:rPr>
              <a:t>These documents plus additional information can be found here: </a:t>
            </a:r>
            <a:r>
              <a:rPr lang="en-US" sz="1800" b="0" u="none" strike="noStrike" cap="none" dirty="0">
                <a:solidFill>
                  <a:srgbClr val="000000"/>
                </a:solidFill>
                <a:latin typeface="Gotham Book" panose="02000604040000020004" pitchFamily="50" charset="0"/>
                <a:sym typeface="Arial"/>
                <a:hlinkClick r:id="rId4"/>
              </a:rPr>
              <a:t>https://wyomingbusiness.org/broadband/bead/</a:t>
            </a:r>
            <a:endParaRPr lang="en-US" sz="1800" b="0" u="none" strike="noStrike" cap="none" dirty="0">
              <a:solidFill>
                <a:srgbClr val="000000"/>
              </a:solidFill>
              <a:latin typeface="Gotham Book" panose="02000604040000020004" pitchFamily="50" charset="0"/>
              <a:sym typeface="Arial"/>
            </a:endParaRPr>
          </a:p>
        </p:txBody>
      </p:sp>
      <p:sp>
        <p:nvSpPr>
          <p:cNvPr id="2" name="Rectangle 1">
            <a:extLst>
              <a:ext uri="{FF2B5EF4-FFF2-40B4-BE49-F238E27FC236}">
                <a16:creationId xmlns:a16="http://schemas.microsoft.com/office/drawing/2014/main" id="{0AC5C296-B3EE-D4D1-24C8-05EEA75708C1}"/>
              </a:ext>
              <a:ext uri="{C183D7F6-B498-43B3-948B-1728B52AA6E4}">
                <adec:decorative xmlns:adec="http://schemas.microsoft.com/office/drawing/2017/decorative" val="1"/>
              </a:ext>
            </a:extLst>
          </p:cNvPr>
          <p:cNvSpPr/>
          <p:nvPr/>
        </p:nvSpPr>
        <p:spPr>
          <a:xfrm>
            <a:off x="20415" y="4796153"/>
            <a:ext cx="12192000" cy="1595555"/>
          </a:xfrm>
          <a:prstGeom prst="rect">
            <a:avLst/>
          </a:prstGeom>
          <a:solidFill>
            <a:schemeClr val="bg1"/>
          </a:solidFill>
          <a:ln w="25400">
            <a:solidFill>
              <a:srgbClr val="417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descr="Arrow under the dates to indicate the progression of time from the year 2023 through the year 2025&#10;">
            <a:extLst>
              <a:ext uri="{FF2B5EF4-FFF2-40B4-BE49-F238E27FC236}">
                <a16:creationId xmlns:a16="http://schemas.microsoft.com/office/drawing/2014/main" id="{11A4C49E-A028-2E41-F156-FD4060FB1F30}"/>
              </a:ext>
            </a:extLst>
          </p:cNvPr>
          <p:cNvSpPr/>
          <p:nvPr/>
        </p:nvSpPr>
        <p:spPr>
          <a:xfrm>
            <a:off x="430912" y="5375562"/>
            <a:ext cx="11371007" cy="1016806"/>
          </a:xfrm>
          <a:prstGeom prst="rightArrow">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CC97214-3021-04C7-F9A1-3C358E14BA46}"/>
              </a:ext>
            </a:extLst>
          </p:cNvPr>
          <p:cNvSpPr txBox="1"/>
          <p:nvPr/>
        </p:nvSpPr>
        <p:spPr>
          <a:xfrm>
            <a:off x="1115735" y="5647904"/>
            <a:ext cx="1755058" cy="461665"/>
          </a:xfrm>
          <a:prstGeom prst="rect">
            <a:avLst/>
          </a:prstGeom>
          <a:noFill/>
        </p:spPr>
        <p:txBody>
          <a:bodyPr wrap="square" rtlCol="0">
            <a:spAutoFit/>
          </a:bodyPr>
          <a:lstStyle/>
          <a:p>
            <a:pPr algn="ctr"/>
            <a:r>
              <a:rPr lang="en-US" sz="2400" b="1">
                <a:solidFill>
                  <a:schemeClr val="bg1"/>
                </a:solidFill>
                <a:latin typeface="Bebas Neue" panose="020B0606020202050201" pitchFamily="34" charset="0"/>
                <a:cs typeface="Aharoni" panose="020B0604020202020204" pitchFamily="2" charset="-79"/>
              </a:rPr>
              <a:t>2023</a:t>
            </a:r>
          </a:p>
        </p:txBody>
      </p:sp>
      <p:sp>
        <p:nvSpPr>
          <p:cNvPr id="4" name="TextBox 3">
            <a:extLst>
              <a:ext uri="{FF2B5EF4-FFF2-40B4-BE49-F238E27FC236}">
                <a16:creationId xmlns:a16="http://schemas.microsoft.com/office/drawing/2014/main" id="{4B99745B-AC53-8CB5-1EBE-BFCD454132AD}"/>
              </a:ext>
            </a:extLst>
          </p:cNvPr>
          <p:cNvSpPr txBox="1"/>
          <p:nvPr/>
        </p:nvSpPr>
        <p:spPr>
          <a:xfrm>
            <a:off x="1115735" y="5231867"/>
            <a:ext cx="2384549" cy="954107"/>
          </a:xfrm>
          <a:prstGeom prst="rect">
            <a:avLst/>
          </a:prstGeom>
          <a:noFill/>
        </p:spPr>
        <p:txBody>
          <a:bodyPr wrap="square" rtlCol="0">
            <a:spAutoFit/>
          </a:bodyPr>
          <a:lstStyle/>
          <a:p>
            <a:r>
              <a:rPr lang="en-US" sz="2800" dirty="0">
                <a:solidFill>
                  <a:schemeClr val="tx1">
                    <a:lumMod val="75000"/>
                    <a:lumOff val="25000"/>
                  </a:schemeClr>
                </a:solidFill>
                <a:latin typeface="Bebas Neue" panose="020B0606020202050201" pitchFamily="34" charset="0"/>
                <a:ea typeface="Roboto Slab" pitchFamily="2" charset="0"/>
                <a:cs typeface="Roboto Slab" pitchFamily="2" charset="0"/>
              </a:rPr>
              <a:t>BEAD Planning		</a:t>
            </a:r>
          </a:p>
        </p:txBody>
      </p:sp>
      <p:sp>
        <p:nvSpPr>
          <p:cNvPr id="6" name="TextBox 5">
            <a:extLst>
              <a:ext uri="{FF2B5EF4-FFF2-40B4-BE49-F238E27FC236}">
                <a16:creationId xmlns:a16="http://schemas.microsoft.com/office/drawing/2014/main" id="{4A97E26B-7778-A2D2-3002-FF8150546357}"/>
              </a:ext>
            </a:extLst>
          </p:cNvPr>
          <p:cNvSpPr txBox="1"/>
          <p:nvPr/>
        </p:nvSpPr>
        <p:spPr>
          <a:xfrm>
            <a:off x="4818641" y="5647904"/>
            <a:ext cx="1755058" cy="461665"/>
          </a:xfrm>
          <a:prstGeom prst="rect">
            <a:avLst/>
          </a:prstGeom>
          <a:noFill/>
        </p:spPr>
        <p:txBody>
          <a:bodyPr wrap="square" rtlCol="0">
            <a:spAutoFit/>
          </a:bodyPr>
          <a:lstStyle/>
          <a:p>
            <a:pPr algn="ctr"/>
            <a:r>
              <a:rPr lang="en-US" sz="2400" b="1">
                <a:solidFill>
                  <a:schemeClr val="bg1"/>
                </a:solidFill>
                <a:latin typeface="Bebas Neue" panose="020B0606020202050201" pitchFamily="34" charset="0"/>
              </a:rPr>
              <a:t>        2024</a:t>
            </a:r>
          </a:p>
        </p:txBody>
      </p:sp>
      <p:sp>
        <p:nvSpPr>
          <p:cNvPr id="8" name="TextBox 7">
            <a:extLst>
              <a:ext uri="{FF2B5EF4-FFF2-40B4-BE49-F238E27FC236}">
                <a16:creationId xmlns:a16="http://schemas.microsoft.com/office/drawing/2014/main" id="{0536B6C6-E9C9-8AEF-22D7-4FFE89739D32}"/>
              </a:ext>
            </a:extLst>
          </p:cNvPr>
          <p:cNvSpPr txBox="1"/>
          <p:nvPr/>
        </p:nvSpPr>
        <p:spPr>
          <a:xfrm>
            <a:off x="4077720" y="4796153"/>
            <a:ext cx="3643689" cy="954107"/>
          </a:xfrm>
          <a:prstGeom prst="rect">
            <a:avLst/>
          </a:prstGeom>
          <a:noFill/>
        </p:spPr>
        <p:txBody>
          <a:bodyPr wrap="square" rtlCol="0">
            <a:spAutoFit/>
          </a:bodyPr>
          <a:lstStyle/>
          <a:p>
            <a:pPr algn="ctr"/>
            <a:r>
              <a:rPr lang="en-US" sz="2800" dirty="0">
                <a:solidFill>
                  <a:schemeClr val="tx1">
                    <a:lumMod val="75000"/>
                    <a:lumOff val="25000"/>
                  </a:schemeClr>
                </a:solidFill>
                <a:latin typeface="Bebas Neue" panose="020B0606020202050201" pitchFamily="34" charset="0"/>
                <a:ea typeface="Roboto Slab" pitchFamily="2" charset="0"/>
                <a:cs typeface="Roboto Slab" pitchFamily="2" charset="0"/>
              </a:rPr>
              <a:t>Prequalification Process, followed by grant program </a:t>
            </a:r>
          </a:p>
        </p:txBody>
      </p:sp>
      <p:sp>
        <p:nvSpPr>
          <p:cNvPr id="7" name="TextBox 6">
            <a:extLst>
              <a:ext uri="{FF2B5EF4-FFF2-40B4-BE49-F238E27FC236}">
                <a16:creationId xmlns:a16="http://schemas.microsoft.com/office/drawing/2014/main" id="{9DAE537B-49DB-C0A8-15AC-EE126AB3A72E}"/>
              </a:ext>
            </a:extLst>
          </p:cNvPr>
          <p:cNvSpPr txBox="1"/>
          <p:nvPr/>
        </p:nvSpPr>
        <p:spPr>
          <a:xfrm>
            <a:off x="8924126" y="5631912"/>
            <a:ext cx="1755058" cy="461665"/>
          </a:xfrm>
          <a:prstGeom prst="rect">
            <a:avLst/>
          </a:prstGeom>
          <a:noFill/>
        </p:spPr>
        <p:txBody>
          <a:bodyPr wrap="square" rtlCol="0">
            <a:spAutoFit/>
          </a:bodyPr>
          <a:lstStyle/>
          <a:p>
            <a:pPr algn="ctr"/>
            <a:r>
              <a:rPr lang="en-US" sz="2400" b="1">
                <a:solidFill>
                  <a:schemeClr val="bg1"/>
                </a:solidFill>
                <a:latin typeface="Bebas Neue" panose="020B0606020202050201" pitchFamily="34" charset="0"/>
              </a:rPr>
              <a:t>2025</a:t>
            </a:r>
          </a:p>
        </p:txBody>
      </p:sp>
      <p:sp>
        <p:nvSpPr>
          <p:cNvPr id="11" name="TextBox 10">
            <a:extLst>
              <a:ext uri="{FF2B5EF4-FFF2-40B4-BE49-F238E27FC236}">
                <a16:creationId xmlns:a16="http://schemas.microsoft.com/office/drawing/2014/main" id="{3D028C9E-6E54-1079-4663-EB91536CDE2F}"/>
              </a:ext>
            </a:extLst>
          </p:cNvPr>
          <p:cNvSpPr txBox="1"/>
          <p:nvPr/>
        </p:nvSpPr>
        <p:spPr>
          <a:xfrm>
            <a:off x="8609380" y="5231867"/>
            <a:ext cx="2384549" cy="523220"/>
          </a:xfrm>
          <a:prstGeom prst="rect">
            <a:avLst/>
          </a:prstGeom>
          <a:noFill/>
        </p:spPr>
        <p:txBody>
          <a:bodyPr wrap="square" rtlCol="0">
            <a:spAutoFit/>
          </a:bodyPr>
          <a:lstStyle/>
          <a:p>
            <a:pPr algn="ctr"/>
            <a:r>
              <a:rPr lang="en-US" sz="2800">
                <a:solidFill>
                  <a:schemeClr val="tx1">
                    <a:lumMod val="75000"/>
                    <a:lumOff val="25000"/>
                  </a:schemeClr>
                </a:solidFill>
                <a:latin typeface="Bebas Neue" panose="020B0606020202050201" pitchFamily="34" charset="0"/>
                <a:ea typeface="Roboto Slab" pitchFamily="2" charset="0"/>
                <a:cs typeface="Roboto Slab" pitchFamily="2" charset="0"/>
              </a:rPr>
              <a:t>Deployment</a:t>
            </a:r>
          </a:p>
        </p:txBody>
      </p:sp>
      <p:sp>
        <p:nvSpPr>
          <p:cNvPr id="9" name="Slide Number Placeholder 5">
            <a:extLst>
              <a:ext uri="{FF2B5EF4-FFF2-40B4-BE49-F238E27FC236}">
                <a16:creationId xmlns:a16="http://schemas.microsoft.com/office/drawing/2014/main" id="{2B04E785-4CD6-D062-5581-6AB435A3B736}"/>
              </a:ext>
            </a:extLst>
          </p:cNvPr>
          <p:cNvSpPr>
            <a:spLocks noGrp="1"/>
          </p:cNvSpPr>
          <p:nvPr>
            <p:ph type="sldNum" sz="quarter" idx="12"/>
          </p:nvPr>
        </p:nvSpPr>
        <p:spPr>
          <a:xfrm>
            <a:off x="11653454" y="6589833"/>
            <a:ext cx="382493" cy="181909"/>
          </a:xfrm>
        </p:spPr>
        <p:txBody>
          <a:bodyPr/>
          <a:lstStyle/>
          <a:p>
            <a:fld id="{2116183F-75B3-45E6-9DB4-FA4EB6AEDA4B}" type="slidenum">
              <a:rPr lang="en-US" sz="1400" smtClean="0">
                <a:solidFill>
                  <a:schemeClr val="bg2"/>
                </a:solidFill>
                <a:latin typeface="Bebas Neue" panose="020B0606020202050201" pitchFamily="34" charset="0"/>
              </a:rPr>
              <a:t>6</a:t>
            </a:fld>
            <a:endParaRPr lang="en-US" sz="1400">
              <a:solidFill>
                <a:schemeClr val="bg2"/>
              </a:solidFill>
              <a:latin typeface="Bebas Neue" panose="020B0606020202050201" pitchFamily="34" charset="0"/>
            </a:endParaRPr>
          </a:p>
        </p:txBody>
      </p:sp>
    </p:spTree>
    <p:extLst>
      <p:ext uri="{BB962C8B-B14F-4D97-AF65-F5344CB8AC3E}">
        <p14:creationId xmlns:p14="http://schemas.microsoft.com/office/powerpoint/2010/main" val="256178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6">
          <a:extLst>
            <a:ext uri="{FF2B5EF4-FFF2-40B4-BE49-F238E27FC236}">
              <a16:creationId xmlns:a16="http://schemas.microsoft.com/office/drawing/2014/main" id="{1F5251B3-6BB0-9A4D-69AD-0C020B7A3512}"/>
            </a:ext>
          </a:extLst>
        </p:cNvPr>
        <p:cNvGrpSpPr/>
        <p:nvPr/>
      </p:nvGrpSpPr>
      <p:grpSpPr>
        <a:xfrm>
          <a:off x="0" y="0"/>
          <a:ext cx="0" cy="0"/>
          <a:chOff x="0" y="0"/>
          <a:chExt cx="0" cy="0"/>
        </a:xfrm>
      </p:grpSpPr>
      <p:sp>
        <p:nvSpPr>
          <p:cNvPr id="327" name="Google Shape;327;p37">
            <a:extLst>
              <a:ext uri="{FF2B5EF4-FFF2-40B4-BE49-F238E27FC236}">
                <a16:creationId xmlns:a16="http://schemas.microsoft.com/office/drawing/2014/main" id="{AAFAED1A-EA72-62A1-13F2-210D30605BB8}"/>
              </a:ext>
              <a:ext uri="{C183D7F6-B498-43B3-948B-1728B52AA6E4}">
                <adec:decorative xmlns:adec="http://schemas.microsoft.com/office/drawing/2017/decorative" val="1"/>
              </a:ext>
            </a:extLst>
          </p:cNvPr>
          <p:cNvSpPr/>
          <p:nvPr/>
        </p:nvSpPr>
        <p:spPr>
          <a:xfrm>
            <a:off x="0" y="1"/>
            <a:ext cx="12192000" cy="1592400"/>
          </a:xfrm>
          <a:prstGeom prst="rect">
            <a:avLst/>
          </a:prstGeom>
          <a:solidFill>
            <a:srgbClr val="41707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9" name="Google Shape;329;p37">
            <a:extLst>
              <a:ext uri="{FF2B5EF4-FFF2-40B4-BE49-F238E27FC236}">
                <a16:creationId xmlns:a16="http://schemas.microsoft.com/office/drawing/2014/main" id="{01D4946D-0748-742A-ECDD-63A4E6209AD2}"/>
              </a:ext>
            </a:extLst>
          </p:cNvPr>
          <p:cNvSpPr txBox="1"/>
          <p:nvPr/>
        </p:nvSpPr>
        <p:spPr>
          <a:xfrm>
            <a:off x="429031" y="380701"/>
            <a:ext cx="10047860" cy="831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a:ln>
                  <a:noFill/>
                </a:ln>
                <a:solidFill>
                  <a:srgbClr val="FFFFFF"/>
                </a:solidFill>
                <a:effectLst/>
                <a:uLnTx/>
                <a:uFillTx/>
                <a:latin typeface="Bebas Neue"/>
                <a:ea typeface="Bebas Neue"/>
                <a:cs typeface="Bebas Neue"/>
                <a:sym typeface="Bebas Neue"/>
              </a:rPr>
              <a:t>Overall BEAD status and timeline</a:t>
            </a:r>
            <a:endParaRPr kumimoji="0" sz="16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328" name="Google Shape;328;p37" descr="Wyoming Business Council logo">
            <a:extLst>
              <a:ext uri="{FF2B5EF4-FFF2-40B4-BE49-F238E27FC236}">
                <a16:creationId xmlns:a16="http://schemas.microsoft.com/office/drawing/2014/main" id="{9C3A8457-0CF5-2566-947F-A21A822C84BA}"/>
              </a:ext>
            </a:extLst>
          </p:cNvPr>
          <p:cNvPicPr preferRelativeResize="0"/>
          <p:nvPr/>
        </p:nvPicPr>
        <p:blipFill rotWithShape="1">
          <a:blip r:embed="rId6">
            <a:alphaModFix/>
          </a:blip>
          <a:srcRect/>
          <a:stretch/>
        </p:blipFill>
        <p:spPr>
          <a:xfrm>
            <a:off x="9638037" y="208015"/>
            <a:ext cx="2040176" cy="1131083"/>
          </a:xfrm>
          <a:prstGeom prst="rect">
            <a:avLst/>
          </a:prstGeom>
          <a:noFill/>
          <a:ln>
            <a:noFill/>
          </a:ln>
        </p:spPr>
      </p:pic>
      <p:sp>
        <p:nvSpPr>
          <p:cNvPr id="2" name="Rectangle 1">
            <a:extLst>
              <a:ext uri="{FF2B5EF4-FFF2-40B4-BE49-F238E27FC236}">
                <a16:creationId xmlns:a16="http://schemas.microsoft.com/office/drawing/2014/main" id="{82D60D22-23F2-C3EA-B779-174D5CE33226}"/>
              </a:ext>
              <a:ext uri="{C183D7F6-B498-43B3-948B-1728B52AA6E4}">
                <adec:decorative xmlns:adec="http://schemas.microsoft.com/office/drawing/2017/decorative" val="1"/>
              </a:ext>
            </a:extLst>
          </p:cNvPr>
          <p:cNvSpPr/>
          <p:nvPr/>
        </p:nvSpPr>
        <p:spPr>
          <a:xfrm>
            <a:off x="9944100" y="1917374"/>
            <a:ext cx="1726340" cy="4007176"/>
          </a:xfrm>
          <a:prstGeom prst="rect">
            <a:avLst/>
          </a:prstGeom>
          <a:solidFill>
            <a:srgbClr val="92D050">
              <a:alpha val="1961"/>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400" b="1" i="0" u="none" strike="noStrike" kern="0" cap="none" spc="0" normalizeH="0" baseline="0" noProof="0" dirty="0">
                <a:ln>
                  <a:noFill/>
                </a:ln>
                <a:solidFill>
                  <a:srgbClr val="242451"/>
                </a:solidFill>
                <a:effectLst/>
                <a:uLnTx/>
                <a:uFillTx/>
                <a:latin typeface="Gotham Book" panose="02000604040000020004" pitchFamily="50" charset="0"/>
                <a:ea typeface="Open Sans SemiBold" panose="020B0606030504020204" pitchFamily="34" charset="0"/>
                <a:cs typeface="Open Sans SemiBold" panose="020B0606030504020204" pitchFamily="34" charset="0"/>
                <a:sym typeface="Arial"/>
              </a:rPr>
              <a:t>2025 &gt;</a:t>
            </a:r>
            <a:br>
              <a:rPr kumimoji="0" lang="en-US" sz="1400" b="1" i="0" u="none" strike="noStrike" kern="0" cap="none" spc="0" normalizeH="0" baseline="0" noProof="0" dirty="0">
                <a:ln>
                  <a:noFill/>
                </a:ln>
                <a:solidFill>
                  <a:srgbClr val="242451"/>
                </a:solidFill>
                <a:effectLst/>
                <a:uLnTx/>
                <a:uFillTx/>
                <a:latin typeface="Arial"/>
                <a:ea typeface="Open Sans SemiBold" panose="020B0606030504020204" pitchFamily="34" charset="0"/>
                <a:cs typeface="Open Sans SemiBold" panose="020B0606030504020204" pitchFamily="34" charset="0"/>
                <a:sym typeface="Arial"/>
              </a:rPr>
            </a:br>
            <a:endParaRPr kumimoji="0" lang="en-US" sz="1400" b="1" i="0" u="none" strike="noStrike" kern="0" cap="none" spc="0" normalizeH="0" baseline="0" noProof="0" dirty="0">
              <a:ln>
                <a:noFill/>
              </a:ln>
              <a:solidFill>
                <a:srgbClr val="242451"/>
              </a:solidFill>
              <a:effectLst/>
              <a:uLnTx/>
              <a:uFillTx/>
              <a:latin typeface="Arial"/>
              <a:ea typeface="Open Sans SemiBold" panose="020B0606030504020204" pitchFamily="34" charset="0"/>
              <a:cs typeface="Open Sans SemiBold" panose="020B0606030504020204" pitchFamily="34" charset="0"/>
              <a:sym typeface="Arial"/>
            </a:endParaRPr>
          </a:p>
        </p:txBody>
      </p:sp>
      <p:sp>
        <p:nvSpPr>
          <p:cNvPr id="3" name="Rectangle 2">
            <a:extLst>
              <a:ext uri="{FF2B5EF4-FFF2-40B4-BE49-F238E27FC236}">
                <a16:creationId xmlns:a16="http://schemas.microsoft.com/office/drawing/2014/main" id="{689F8AE5-4F03-4914-95D8-7E2CABE77F91}"/>
              </a:ext>
              <a:ext uri="{C183D7F6-B498-43B3-948B-1728B52AA6E4}">
                <adec:decorative xmlns:adec="http://schemas.microsoft.com/office/drawing/2017/decorative" val="1"/>
              </a:ext>
            </a:extLst>
          </p:cNvPr>
          <p:cNvSpPr/>
          <p:nvPr/>
        </p:nvSpPr>
        <p:spPr>
          <a:xfrm>
            <a:off x="8125130" y="1917374"/>
            <a:ext cx="1726340" cy="4007176"/>
          </a:xfrm>
          <a:prstGeom prst="rect">
            <a:avLst/>
          </a:prstGeom>
          <a:solidFill>
            <a:srgbClr val="92D050">
              <a:alpha val="1961"/>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400" b="1" i="0" u="none" strike="noStrike" kern="0" cap="none" spc="0" normalizeH="0" baseline="0" noProof="0" dirty="0">
                <a:ln>
                  <a:noFill/>
                </a:ln>
                <a:solidFill>
                  <a:srgbClr val="242451"/>
                </a:solidFill>
                <a:effectLst/>
                <a:uLnTx/>
                <a:uFillTx/>
                <a:latin typeface="Gotham Book" panose="02000604040000020004" pitchFamily="50" charset="0"/>
                <a:ea typeface="Open Sans SemiBold" panose="020B0606030504020204" pitchFamily="34" charset="0"/>
                <a:cs typeface="Open Sans SemiBold" panose="020B0606030504020204" pitchFamily="34" charset="0"/>
                <a:sym typeface="Arial"/>
              </a:rPr>
              <a:t>2024</a:t>
            </a:r>
            <a:br>
              <a:rPr kumimoji="0" lang="en-US" sz="1400" b="1" i="0" u="none" strike="noStrike" kern="0" cap="none" spc="0" normalizeH="0" baseline="0" noProof="0" dirty="0">
                <a:ln>
                  <a:noFill/>
                </a:ln>
                <a:solidFill>
                  <a:srgbClr val="242451"/>
                </a:solidFill>
                <a:effectLst/>
                <a:uLnTx/>
                <a:uFillTx/>
                <a:latin typeface="Gotham Book" panose="02000604040000020004" pitchFamily="50" charset="0"/>
                <a:ea typeface="Open Sans SemiBold" panose="020B0606030504020204" pitchFamily="34" charset="0"/>
                <a:cs typeface="Open Sans SemiBold" panose="020B0606030504020204" pitchFamily="34" charset="0"/>
                <a:sym typeface="Arial"/>
              </a:rPr>
            </a:br>
            <a:r>
              <a:rPr kumimoji="0" lang="en-US" sz="1400" b="1" i="0" u="none" strike="noStrike" kern="0" cap="none" spc="0" normalizeH="0" baseline="0" noProof="0" dirty="0">
                <a:ln>
                  <a:noFill/>
                </a:ln>
                <a:solidFill>
                  <a:srgbClr val="242451"/>
                </a:solidFill>
                <a:effectLst/>
                <a:uLnTx/>
                <a:uFillTx/>
                <a:latin typeface="Gotham Book" panose="02000604040000020004" pitchFamily="50" charset="0"/>
                <a:ea typeface="Open Sans SemiBold" panose="020B0606030504020204" pitchFamily="34" charset="0"/>
                <a:cs typeface="Open Sans SemiBold" panose="020B0606030504020204" pitchFamily="34" charset="0"/>
                <a:sym typeface="Arial"/>
              </a:rPr>
              <a:t>Q4</a:t>
            </a:r>
          </a:p>
        </p:txBody>
      </p:sp>
      <p:sp>
        <p:nvSpPr>
          <p:cNvPr id="4" name="Rectangle 3">
            <a:extLst>
              <a:ext uri="{FF2B5EF4-FFF2-40B4-BE49-F238E27FC236}">
                <a16:creationId xmlns:a16="http://schemas.microsoft.com/office/drawing/2014/main" id="{5ECB9385-2045-7184-D634-79636B19F84C}"/>
              </a:ext>
              <a:ext uri="{C183D7F6-B498-43B3-948B-1728B52AA6E4}">
                <adec:decorative xmlns:adec="http://schemas.microsoft.com/office/drawing/2017/decorative" val="1"/>
              </a:ext>
            </a:extLst>
          </p:cNvPr>
          <p:cNvSpPr/>
          <p:nvPr/>
        </p:nvSpPr>
        <p:spPr>
          <a:xfrm>
            <a:off x="6306161" y="1917374"/>
            <a:ext cx="1726340" cy="4007176"/>
          </a:xfrm>
          <a:prstGeom prst="rect">
            <a:avLst/>
          </a:prstGeom>
          <a:solidFill>
            <a:schemeClr val="bg2">
              <a:lumMod val="50000"/>
              <a:alpha val="1961"/>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400" b="1" i="0" u="none" strike="noStrike" kern="0" cap="none" spc="0" normalizeH="0" baseline="0" noProof="0" dirty="0">
                <a:ln>
                  <a:noFill/>
                </a:ln>
                <a:solidFill>
                  <a:srgbClr val="242451"/>
                </a:solidFill>
                <a:effectLst/>
                <a:uLnTx/>
                <a:uFillTx/>
                <a:latin typeface="Gotham Book" panose="02000604040000020004" pitchFamily="50" charset="0"/>
                <a:ea typeface="Open Sans SemiBold" panose="020B0606030504020204" pitchFamily="34" charset="0"/>
                <a:cs typeface="Open Sans SemiBold" panose="020B0606030504020204" pitchFamily="34" charset="0"/>
                <a:sym typeface="Arial"/>
              </a:rPr>
              <a:t>2024</a:t>
            </a:r>
            <a:br>
              <a:rPr kumimoji="0" lang="en-US" sz="1400" b="1" i="0" u="none" strike="noStrike" kern="0" cap="none" spc="0" normalizeH="0" baseline="0" noProof="0" dirty="0">
                <a:ln>
                  <a:noFill/>
                </a:ln>
                <a:solidFill>
                  <a:srgbClr val="242451"/>
                </a:solidFill>
                <a:effectLst/>
                <a:uLnTx/>
                <a:uFillTx/>
                <a:latin typeface="Gotham Book" panose="02000604040000020004" pitchFamily="50" charset="0"/>
                <a:ea typeface="Open Sans SemiBold" panose="020B0606030504020204" pitchFamily="34" charset="0"/>
                <a:cs typeface="Open Sans SemiBold" panose="020B0606030504020204" pitchFamily="34" charset="0"/>
                <a:sym typeface="Arial"/>
              </a:rPr>
            </a:br>
            <a:r>
              <a:rPr kumimoji="0" lang="en-US" sz="1400" b="1" i="0" u="none" strike="noStrike" kern="0" cap="none" spc="0" normalizeH="0" baseline="0" noProof="0" dirty="0">
                <a:ln>
                  <a:noFill/>
                </a:ln>
                <a:solidFill>
                  <a:srgbClr val="242451"/>
                </a:solidFill>
                <a:effectLst/>
                <a:uLnTx/>
                <a:uFillTx/>
                <a:latin typeface="Gotham Book" panose="02000604040000020004" pitchFamily="50" charset="0"/>
                <a:ea typeface="Open Sans SemiBold" panose="020B0606030504020204" pitchFamily="34" charset="0"/>
                <a:cs typeface="Open Sans SemiBold" panose="020B0606030504020204" pitchFamily="34" charset="0"/>
                <a:sym typeface="Arial"/>
              </a:rPr>
              <a:t>Q3</a:t>
            </a:r>
          </a:p>
        </p:txBody>
      </p:sp>
      <p:sp>
        <p:nvSpPr>
          <p:cNvPr id="5" name="Rectangle 4">
            <a:extLst>
              <a:ext uri="{FF2B5EF4-FFF2-40B4-BE49-F238E27FC236}">
                <a16:creationId xmlns:a16="http://schemas.microsoft.com/office/drawing/2014/main" id="{9E6C283F-7EA3-B9DC-FA98-DC04677569CB}"/>
              </a:ext>
              <a:ext uri="{C183D7F6-B498-43B3-948B-1728B52AA6E4}">
                <adec:decorative xmlns:adec="http://schemas.microsoft.com/office/drawing/2017/decorative" val="1"/>
              </a:ext>
            </a:extLst>
          </p:cNvPr>
          <p:cNvSpPr/>
          <p:nvPr/>
        </p:nvSpPr>
        <p:spPr>
          <a:xfrm>
            <a:off x="2668222" y="1917374"/>
            <a:ext cx="1726340" cy="4007176"/>
          </a:xfrm>
          <a:prstGeom prst="rect">
            <a:avLst/>
          </a:prstGeom>
          <a:solidFill>
            <a:srgbClr val="92D050">
              <a:alpha val="1961"/>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400" b="1" i="0" u="none" strike="noStrike" kern="0" cap="none" spc="0" normalizeH="0" baseline="0" noProof="0" dirty="0">
                <a:ln>
                  <a:noFill/>
                </a:ln>
                <a:solidFill>
                  <a:srgbClr val="242451"/>
                </a:solidFill>
                <a:effectLst/>
                <a:uLnTx/>
                <a:uFillTx/>
                <a:latin typeface="Gotham Book" panose="02000604040000020004" pitchFamily="50" charset="0"/>
                <a:ea typeface="Open Sans SemiBold" panose="020B0606030504020204" pitchFamily="34" charset="0"/>
                <a:cs typeface="Open Sans SemiBold" panose="020B0606030504020204" pitchFamily="34" charset="0"/>
                <a:sym typeface="Arial"/>
              </a:rPr>
              <a:t>2023</a:t>
            </a:r>
          </a:p>
        </p:txBody>
      </p:sp>
      <p:sp>
        <p:nvSpPr>
          <p:cNvPr id="6" name="Rectangle 5">
            <a:extLst>
              <a:ext uri="{FF2B5EF4-FFF2-40B4-BE49-F238E27FC236}">
                <a16:creationId xmlns:a16="http://schemas.microsoft.com/office/drawing/2014/main" id="{37E926DD-36F9-223A-59EC-A00C409FE8A8}"/>
              </a:ext>
              <a:ext uri="{C183D7F6-B498-43B3-948B-1728B52AA6E4}">
                <adec:decorative xmlns:adec="http://schemas.microsoft.com/office/drawing/2017/decorative" val="1"/>
              </a:ext>
            </a:extLst>
          </p:cNvPr>
          <p:cNvSpPr/>
          <p:nvPr/>
        </p:nvSpPr>
        <p:spPr>
          <a:xfrm>
            <a:off x="4487191" y="1921416"/>
            <a:ext cx="1726340" cy="4000616"/>
          </a:xfrm>
          <a:prstGeom prst="rect">
            <a:avLst/>
          </a:prstGeom>
          <a:solidFill>
            <a:srgbClr val="92D050">
              <a:alpha val="1961"/>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400" b="1" i="0" u="none" strike="noStrike" kern="0" cap="none" spc="0" normalizeH="0" baseline="0" noProof="0" dirty="0">
                <a:ln>
                  <a:noFill/>
                </a:ln>
                <a:solidFill>
                  <a:srgbClr val="242451"/>
                </a:solidFill>
                <a:effectLst/>
                <a:uLnTx/>
                <a:uFillTx/>
                <a:latin typeface="Gotham Book" panose="02000604040000020004" pitchFamily="50" charset="0"/>
                <a:ea typeface="Open Sans SemiBold" panose="020B0606030504020204" pitchFamily="34" charset="0"/>
                <a:cs typeface="Open Sans SemiBold" panose="020B0606030504020204" pitchFamily="34" charset="0"/>
                <a:sym typeface="Arial"/>
              </a:rPr>
              <a:t>2024</a:t>
            </a:r>
            <a:br>
              <a:rPr kumimoji="0" lang="en-US" sz="1400" b="1" i="0" u="none" strike="noStrike" kern="0" cap="none" spc="0" normalizeH="0" baseline="0" noProof="0" dirty="0">
                <a:ln>
                  <a:noFill/>
                </a:ln>
                <a:solidFill>
                  <a:srgbClr val="242451"/>
                </a:solidFill>
                <a:effectLst/>
                <a:uLnTx/>
                <a:uFillTx/>
                <a:latin typeface="Gotham Book" panose="02000604040000020004" pitchFamily="50" charset="0"/>
                <a:ea typeface="Open Sans SemiBold" panose="020B0606030504020204" pitchFamily="34" charset="0"/>
                <a:cs typeface="Open Sans SemiBold" panose="020B0606030504020204" pitchFamily="34" charset="0"/>
                <a:sym typeface="Arial"/>
              </a:rPr>
            </a:br>
            <a:r>
              <a:rPr kumimoji="0" lang="en-US" sz="1400" b="1" i="0" u="none" strike="noStrike" kern="0" cap="none" spc="0" normalizeH="0" baseline="0" noProof="0" dirty="0">
                <a:ln>
                  <a:noFill/>
                </a:ln>
                <a:solidFill>
                  <a:srgbClr val="242451"/>
                </a:solidFill>
                <a:effectLst/>
                <a:uLnTx/>
                <a:uFillTx/>
                <a:latin typeface="Gotham Book" panose="02000604040000020004" pitchFamily="50" charset="0"/>
                <a:ea typeface="Open Sans SemiBold" panose="020B0606030504020204" pitchFamily="34" charset="0"/>
                <a:cs typeface="Open Sans SemiBold" panose="020B0606030504020204" pitchFamily="34" charset="0"/>
                <a:sym typeface="Arial"/>
              </a:rPr>
              <a:t>Q1-2</a:t>
            </a:r>
          </a:p>
        </p:txBody>
      </p:sp>
      <p:sp>
        <p:nvSpPr>
          <p:cNvPr id="7" name="Arrow: Chevron 2">
            <a:extLst>
              <a:ext uri="{FF2B5EF4-FFF2-40B4-BE49-F238E27FC236}">
                <a16:creationId xmlns:a16="http://schemas.microsoft.com/office/drawing/2014/main" id="{E2B445CF-89B9-3E04-9F97-25066D8296B0}"/>
              </a:ext>
              <a:ext uri="{C183D7F6-B498-43B3-948B-1728B52AA6E4}">
                <adec:decorative xmlns:adec="http://schemas.microsoft.com/office/drawing/2017/decorative" val="1"/>
              </a:ext>
            </a:extLst>
          </p:cNvPr>
          <p:cNvSpPr/>
          <p:nvPr/>
        </p:nvSpPr>
        <p:spPr>
          <a:xfrm>
            <a:off x="367348" y="2513384"/>
            <a:ext cx="11379292" cy="569854"/>
          </a:xfrm>
          <a:prstGeom prst="chevron">
            <a:avLst/>
          </a:prstGeom>
          <a:solidFill>
            <a:schemeClr val="tx2">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525" b="0" i="0" u="none" strike="noStrike" kern="0" cap="none" spc="0" normalizeH="0" baseline="0" noProof="0">
              <a:ln>
                <a:noFill/>
              </a:ln>
              <a:solidFill>
                <a:srgbClr val="417074">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8" name="Arrow: Chevron 2">
            <a:extLst>
              <a:ext uri="{FF2B5EF4-FFF2-40B4-BE49-F238E27FC236}">
                <a16:creationId xmlns:a16="http://schemas.microsoft.com/office/drawing/2014/main" id="{BA268466-B6F9-53D0-A11F-28665F90DE11}"/>
              </a:ext>
              <a:ext uri="{C183D7F6-B498-43B3-948B-1728B52AA6E4}">
                <adec:decorative xmlns:adec="http://schemas.microsoft.com/office/drawing/2017/decorative" val="1"/>
              </a:ext>
            </a:extLst>
          </p:cNvPr>
          <p:cNvSpPr/>
          <p:nvPr/>
        </p:nvSpPr>
        <p:spPr>
          <a:xfrm>
            <a:off x="443359" y="3179746"/>
            <a:ext cx="11379292" cy="592237"/>
          </a:xfrm>
          <a:prstGeom prst="chevron">
            <a:avLst/>
          </a:prstGeom>
          <a:solidFill>
            <a:schemeClr val="tx2">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525" b="0" i="0" u="none" strike="noStrike" kern="0" cap="none" spc="0" normalizeH="0" baseline="0" noProof="0">
              <a:ln>
                <a:noFill/>
              </a:ln>
              <a:solidFill>
                <a:srgbClr val="417074">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9" name="Arrow: Chevron 2">
            <a:extLst>
              <a:ext uri="{FF2B5EF4-FFF2-40B4-BE49-F238E27FC236}">
                <a16:creationId xmlns:a16="http://schemas.microsoft.com/office/drawing/2014/main" id="{D9E63954-03DD-FE50-0DE7-3D9C07AC3EED}"/>
              </a:ext>
              <a:ext uri="{C183D7F6-B498-43B3-948B-1728B52AA6E4}">
                <adec:decorative xmlns:adec="http://schemas.microsoft.com/office/drawing/2017/decorative" val="1"/>
              </a:ext>
            </a:extLst>
          </p:cNvPr>
          <p:cNvSpPr/>
          <p:nvPr/>
        </p:nvSpPr>
        <p:spPr>
          <a:xfrm>
            <a:off x="367348" y="3864529"/>
            <a:ext cx="11379292" cy="591641"/>
          </a:xfrm>
          <a:prstGeom prst="chevron">
            <a:avLst/>
          </a:prstGeom>
          <a:solidFill>
            <a:schemeClr val="tx2">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525" b="0" i="0" u="none" strike="noStrike" kern="0" cap="none" spc="0" normalizeH="0" baseline="0" noProof="0">
              <a:ln>
                <a:noFill/>
              </a:ln>
              <a:solidFill>
                <a:srgbClr val="417074">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0" name="Arrow: Chevron 2">
            <a:extLst>
              <a:ext uri="{FF2B5EF4-FFF2-40B4-BE49-F238E27FC236}">
                <a16:creationId xmlns:a16="http://schemas.microsoft.com/office/drawing/2014/main" id="{15720192-B7EF-22C8-4B65-B85096A9B9E9}"/>
              </a:ext>
              <a:ext uri="{C183D7F6-B498-43B3-948B-1728B52AA6E4}">
                <adec:decorative xmlns:adec="http://schemas.microsoft.com/office/drawing/2017/decorative" val="1"/>
              </a:ext>
            </a:extLst>
          </p:cNvPr>
          <p:cNvSpPr/>
          <p:nvPr/>
        </p:nvSpPr>
        <p:spPr>
          <a:xfrm>
            <a:off x="367347" y="4558407"/>
            <a:ext cx="11379292" cy="591641"/>
          </a:xfrm>
          <a:prstGeom prst="chevron">
            <a:avLst/>
          </a:prstGeom>
          <a:solidFill>
            <a:schemeClr val="tx2">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525" b="0" i="0" u="none" strike="noStrike" kern="0" cap="none" spc="0" normalizeH="0" baseline="0" noProof="0">
              <a:ln>
                <a:noFill/>
              </a:ln>
              <a:solidFill>
                <a:srgbClr val="417074">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1" name="Arrow: Chevron 2">
            <a:extLst>
              <a:ext uri="{FF2B5EF4-FFF2-40B4-BE49-F238E27FC236}">
                <a16:creationId xmlns:a16="http://schemas.microsoft.com/office/drawing/2014/main" id="{3355FF97-15AC-F227-A180-6A552A8991ED}"/>
              </a:ext>
              <a:ext uri="{C183D7F6-B498-43B3-948B-1728B52AA6E4}">
                <adec:decorative xmlns:adec="http://schemas.microsoft.com/office/drawing/2017/decorative" val="1"/>
              </a:ext>
            </a:extLst>
          </p:cNvPr>
          <p:cNvSpPr/>
          <p:nvPr/>
        </p:nvSpPr>
        <p:spPr>
          <a:xfrm>
            <a:off x="367347" y="5252286"/>
            <a:ext cx="11379292" cy="591640"/>
          </a:xfrm>
          <a:prstGeom prst="chevron">
            <a:avLst/>
          </a:prstGeom>
          <a:solidFill>
            <a:schemeClr val="tx2">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525" b="0" i="0" u="none" strike="noStrike" kern="0" cap="none" spc="0" normalizeH="0" baseline="0" noProof="0">
              <a:ln>
                <a:noFill/>
              </a:ln>
              <a:solidFill>
                <a:srgbClr val="417074">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2" name="Content Placeholder 1">
            <a:extLst>
              <a:ext uri="{FF2B5EF4-FFF2-40B4-BE49-F238E27FC236}">
                <a16:creationId xmlns:a16="http://schemas.microsoft.com/office/drawing/2014/main" id="{AADC5D5B-5831-2297-A463-CF22BA0C20AD}"/>
              </a:ext>
              <a:ext uri="{C183D7F6-B498-43B3-948B-1728B52AA6E4}">
                <adec:decorative xmlns:adec="http://schemas.microsoft.com/office/drawing/2017/decorative" val="1"/>
              </a:ext>
            </a:extLst>
          </p:cNvPr>
          <p:cNvSpPr txBox="1">
            <a:spLocks/>
          </p:cNvSpPr>
          <p:nvPr/>
        </p:nvSpPr>
        <p:spPr>
          <a:xfrm>
            <a:off x="878960" y="3177764"/>
            <a:ext cx="1722613" cy="592237"/>
          </a:xfrm>
          <a:prstGeom prst="rect">
            <a:avLst/>
          </a:prstGeom>
        </p:spPr>
        <p:txBody>
          <a:bodyPr vert="horz" lIns="45720" tIns="22860" rIns="45720" bIns="22860" rtlCol="0" anchor="ctr">
            <a:noAutofit/>
          </a:bodyPr>
          <a:lstStyle>
            <a:lvl1pPr marL="228600" marR="0" indent="-228600" algn="l" defTabSz="685800" rtl="0" eaLnBrk="1" fontAlgn="auto" latinLnBrk="0" hangingPunct="1">
              <a:lnSpc>
                <a:spcPct val="90000"/>
              </a:lnSpc>
              <a:spcBef>
                <a:spcPts val="750"/>
              </a:spcBef>
              <a:spcAft>
                <a:spcPts val="0"/>
              </a:spcAft>
              <a:buClrTx/>
              <a:buSzTx/>
              <a:buFont typeface="Wingdings" panose="05000000000000000000" pitchFamily="2" charset="2"/>
              <a:buChar char="§"/>
              <a:tabLst/>
              <a:defRPr sz="2400" kern="1200">
                <a:solidFill>
                  <a:schemeClr val="tx1"/>
                </a:solidFill>
                <a:latin typeface="+mn-lt"/>
                <a:ea typeface="+mn-ea"/>
                <a:cs typeface="+mn-cs"/>
              </a:defRPr>
            </a:lvl1pPr>
            <a:lvl2pPr marL="5143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2000" kern="1200">
                <a:solidFill>
                  <a:schemeClr val="tx1"/>
                </a:solidFill>
                <a:latin typeface="+mn-lt"/>
                <a:ea typeface="+mn-ea"/>
                <a:cs typeface="+mn-cs"/>
              </a:defRPr>
            </a:lvl2pPr>
            <a:lvl3pPr marL="8572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800" kern="1200">
                <a:solidFill>
                  <a:schemeClr val="tx1"/>
                </a:solidFill>
                <a:latin typeface="+mn-lt"/>
                <a:ea typeface="+mn-ea"/>
                <a:cs typeface="+mn-cs"/>
              </a:defRPr>
            </a:lvl3pPr>
            <a:lvl4pPr marL="12001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600" kern="1200">
                <a:solidFill>
                  <a:schemeClr val="tx1"/>
                </a:solidFill>
                <a:latin typeface="+mn-lt"/>
                <a:ea typeface="+mn-ea"/>
                <a:cs typeface="+mn-cs"/>
              </a:defRPr>
            </a:lvl4pPr>
            <a:lvl5pPr marL="15430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600" b="0" i="0" u="none" strike="noStrike" kern="1200" cap="none" spc="0" normalizeH="0" baseline="0" noProof="0" dirty="0">
                <a:ln>
                  <a:noFill/>
                </a:ln>
                <a:solidFill>
                  <a:srgbClr val="000000"/>
                </a:solidFill>
                <a:effectLst/>
                <a:uLnTx/>
                <a:uFillTx/>
                <a:latin typeface="Bebas Neue" panose="020B0606020202050201" pitchFamily="34" charset="0"/>
                <a:ea typeface="Open Sans SemiBold" panose="020B0606030504020204" pitchFamily="34" charset="0"/>
                <a:cs typeface="Open Sans SemiBold" panose="020B0606030504020204" pitchFamily="34" charset="0"/>
                <a:sym typeface="Arial"/>
              </a:rPr>
              <a:t>Digital Access planning and programs</a:t>
            </a:r>
          </a:p>
        </p:txBody>
      </p:sp>
      <p:sp>
        <p:nvSpPr>
          <p:cNvPr id="13" name="Content Placeholder 1">
            <a:extLst>
              <a:ext uri="{FF2B5EF4-FFF2-40B4-BE49-F238E27FC236}">
                <a16:creationId xmlns:a16="http://schemas.microsoft.com/office/drawing/2014/main" id="{7867E2FE-0C64-4C62-29C1-AB2E70E48BF1}"/>
              </a:ext>
              <a:ext uri="{C183D7F6-B498-43B3-948B-1728B52AA6E4}">
                <adec:decorative xmlns:adec="http://schemas.microsoft.com/office/drawing/2017/decorative" val="1"/>
              </a:ext>
            </a:extLst>
          </p:cNvPr>
          <p:cNvSpPr txBox="1">
            <a:spLocks/>
          </p:cNvSpPr>
          <p:nvPr/>
        </p:nvSpPr>
        <p:spPr>
          <a:xfrm>
            <a:off x="878960" y="4580790"/>
            <a:ext cx="1722613" cy="535429"/>
          </a:xfrm>
          <a:prstGeom prst="rect">
            <a:avLst/>
          </a:prstGeom>
        </p:spPr>
        <p:txBody>
          <a:bodyPr vert="horz" lIns="45720" tIns="22860" rIns="45720" bIns="22860" rtlCol="0" anchor="ctr">
            <a:noAutofit/>
          </a:bodyPr>
          <a:lstStyle>
            <a:lvl1pPr marL="228600" marR="0" indent="-228600" algn="l" defTabSz="685800" rtl="0" eaLnBrk="1" fontAlgn="auto" latinLnBrk="0" hangingPunct="1">
              <a:lnSpc>
                <a:spcPct val="90000"/>
              </a:lnSpc>
              <a:spcBef>
                <a:spcPts val="750"/>
              </a:spcBef>
              <a:spcAft>
                <a:spcPts val="0"/>
              </a:spcAft>
              <a:buClrTx/>
              <a:buSzTx/>
              <a:buFont typeface="Wingdings" panose="05000000000000000000" pitchFamily="2" charset="2"/>
              <a:buChar char="§"/>
              <a:tabLst/>
              <a:defRPr sz="2400" kern="1200">
                <a:solidFill>
                  <a:schemeClr val="tx1"/>
                </a:solidFill>
                <a:latin typeface="+mn-lt"/>
                <a:ea typeface="+mn-ea"/>
                <a:cs typeface="+mn-cs"/>
              </a:defRPr>
            </a:lvl1pPr>
            <a:lvl2pPr marL="5143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2000" kern="1200">
                <a:solidFill>
                  <a:schemeClr val="tx1"/>
                </a:solidFill>
                <a:latin typeface="+mn-lt"/>
                <a:ea typeface="+mn-ea"/>
                <a:cs typeface="+mn-cs"/>
              </a:defRPr>
            </a:lvl2pPr>
            <a:lvl3pPr marL="8572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800" kern="1200">
                <a:solidFill>
                  <a:schemeClr val="tx1"/>
                </a:solidFill>
                <a:latin typeface="+mn-lt"/>
                <a:ea typeface="+mn-ea"/>
                <a:cs typeface="+mn-cs"/>
              </a:defRPr>
            </a:lvl3pPr>
            <a:lvl4pPr marL="12001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600" kern="1200">
                <a:solidFill>
                  <a:schemeClr val="tx1"/>
                </a:solidFill>
                <a:latin typeface="+mn-lt"/>
                <a:ea typeface="+mn-ea"/>
                <a:cs typeface="+mn-cs"/>
              </a:defRPr>
            </a:lvl4pPr>
            <a:lvl5pPr marL="15430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800" b="0" i="0" u="none" strike="noStrike" kern="1200" cap="none" spc="0" normalizeH="0" baseline="0" noProof="0">
                <a:ln>
                  <a:noFill/>
                </a:ln>
                <a:solidFill>
                  <a:srgbClr val="000000"/>
                </a:solidFill>
                <a:effectLst/>
                <a:uLnTx/>
                <a:uFillTx/>
                <a:latin typeface="Bebas Neue" panose="020B0606020202050201" pitchFamily="34" charset="0"/>
                <a:ea typeface="Open Sans SemiBold" panose="020B0606030504020204" pitchFamily="34" charset="0"/>
                <a:cs typeface="Open Sans SemiBold" panose="020B0606030504020204" pitchFamily="34" charset="0"/>
                <a:sym typeface="Arial"/>
              </a:rPr>
              <a:t>BEAD grant </a:t>
            </a:r>
          </a:p>
          <a:p>
            <a:pPr marL="0" marR="0" lvl="0" indent="0" algn="l" defTabSz="3429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800" b="0" i="0" u="none" strike="noStrike" kern="1200" cap="none" spc="0" normalizeH="0" baseline="0" noProof="0">
                <a:ln>
                  <a:noFill/>
                </a:ln>
                <a:solidFill>
                  <a:srgbClr val="000000"/>
                </a:solidFill>
                <a:effectLst/>
                <a:uLnTx/>
                <a:uFillTx/>
                <a:latin typeface="Bebas Neue" panose="020B0606020202050201" pitchFamily="34" charset="0"/>
                <a:ea typeface="Open Sans SemiBold" panose="020B0606030504020204" pitchFamily="34" charset="0"/>
                <a:cs typeface="Open Sans SemiBold" panose="020B0606030504020204" pitchFamily="34" charset="0"/>
                <a:sym typeface="Arial"/>
              </a:rPr>
              <a:t>program</a:t>
            </a:r>
          </a:p>
        </p:txBody>
      </p:sp>
      <p:sp>
        <p:nvSpPr>
          <p:cNvPr id="14" name="Content Placeholder 1">
            <a:extLst>
              <a:ext uri="{FF2B5EF4-FFF2-40B4-BE49-F238E27FC236}">
                <a16:creationId xmlns:a16="http://schemas.microsoft.com/office/drawing/2014/main" id="{4A2079C7-4273-F8A8-41A8-D44C839BFAD7}"/>
              </a:ext>
              <a:ext uri="{C183D7F6-B498-43B3-948B-1728B52AA6E4}">
                <adec:decorative xmlns:adec="http://schemas.microsoft.com/office/drawing/2017/decorative" val="1"/>
              </a:ext>
            </a:extLst>
          </p:cNvPr>
          <p:cNvSpPr txBox="1">
            <a:spLocks/>
          </p:cNvSpPr>
          <p:nvPr/>
        </p:nvSpPr>
        <p:spPr>
          <a:xfrm>
            <a:off x="863211" y="5252286"/>
            <a:ext cx="1726340" cy="569855"/>
          </a:xfrm>
          <a:prstGeom prst="rect">
            <a:avLst/>
          </a:prstGeom>
        </p:spPr>
        <p:txBody>
          <a:bodyPr vert="horz" lIns="45720" tIns="22860" rIns="45720" bIns="22860" rtlCol="0" anchor="ctr">
            <a:noAutofit/>
          </a:bodyPr>
          <a:lstStyle>
            <a:lvl1pPr marL="228600" marR="0" indent="-228600" algn="l" defTabSz="685800" rtl="0" eaLnBrk="1" fontAlgn="auto" latinLnBrk="0" hangingPunct="1">
              <a:lnSpc>
                <a:spcPct val="90000"/>
              </a:lnSpc>
              <a:spcBef>
                <a:spcPts val="750"/>
              </a:spcBef>
              <a:spcAft>
                <a:spcPts val="0"/>
              </a:spcAft>
              <a:buClrTx/>
              <a:buSzTx/>
              <a:buFont typeface="Wingdings" panose="05000000000000000000" pitchFamily="2" charset="2"/>
              <a:buChar char="§"/>
              <a:tabLst/>
              <a:defRPr sz="2400" kern="1200">
                <a:solidFill>
                  <a:schemeClr val="tx1"/>
                </a:solidFill>
                <a:latin typeface="+mn-lt"/>
                <a:ea typeface="+mn-ea"/>
                <a:cs typeface="+mn-cs"/>
              </a:defRPr>
            </a:lvl1pPr>
            <a:lvl2pPr marL="5143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2000" kern="1200">
                <a:solidFill>
                  <a:schemeClr val="tx1"/>
                </a:solidFill>
                <a:latin typeface="+mn-lt"/>
                <a:ea typeface="+mn-ea"/>
                <a:cs typeface="+mn-cs"/>
              </a:defRPr>
            </a:lvl2pPr>
            <a:lvl3pPr marL="8572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800" kern="1200">
                <a:solidFill>
                  <a:schemeClr val="tx1"/>
                </a:solidFill>
                <a:latin typeface="+mn-lt"/>
                <a:ea typeface="+mn-ea"/>
                <a:cs typeface="+mn-cs"/>
              </a:defRPr>
            </a:lvl3pPr>
            <a:lvl4pPr marL="12001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600" kern="1200">
                <a:solidFill>
                  <a:schemeClr val="tx1"/>
                </a:solidFill>
                <a:latin typeface="+mn-lt"/>
                <a:ea typeface="+mn-ea"/>
                <a:cs typeface="+mn-cs"/>
              </a:defRPr>
            </a:lvl4pPr>
            <a:lvl5pPr marL="15430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800" b="0" i="0" u="none" strike="noStrike" kern="1200" cap="none" spc="0" normalizeH="0" baseline="0" noProof="0">
                <a:ln>
                  <a:noFill/>
                </a:ln>
                <a:solidFill>
                  <a:srgbClr val="000000"/>
                </a:solidFill>
                <a:effectLst/>
                <a:uLnTx/>
                <a:uFillTx/>
                <a:latin typeface="Bebas Neue" panose="020B0606020202050201" pitchFamily="34" charset="0"/>
                <a:ea typeface="Open Sans SemiBold" panose="020B0606030504020204" pitchFamily="34" charset="0"/>
                <a:cs typeface="Open Sans SemiBold" panose="020B0606030504020204" pitchFamily="34" charset="0"/>
                <a:sym typeface="Arial"/>
              </a:rPr>
              <a:t>BEAD deployment</a:t>
            </a:r>
          </a:p>
        </p:txBody>
      </p:sp>
      <p:sp>
        <p:nvSpPr>
          <p:cNvPr id="15" name="Content Placeholder 1">
            <a:extLst>
              <a:ext uri="{FF2B5EF4-FFF2-40B4-BE49-F238E27FC236}">
                <a16:creationId xmlns:a16="http://schemas.microsoft.com/office/drawing/2014/main" id="{8A1AC8A5-2E0F-72FA-BD08-71EDA6C3AE76}"/>
              </a:ext>
              <a:ext uri="{C183D7F6-B498-43B3-948B-1728B52AA6E4}">
                <adec:decorative xmlns:adec="http://schemas.microsoft.com/office/drawing/2017/decorative" val="1"/>
              </a:ext>
            </a:extLst>
          </p:cNvPr>
          <p:cNvSpPr txBox="1">
            <a:spLocks/>
          </p:cNvSpPr>
          <p:nvPr/>
        </p:nvSpPr>
        <p:spPr>
          <a:xfrm>
            <a:off x="878961" y="3864529"/>
            <a:ext cx="1722613" cy="557811"/>
          </a:xfrm>
          <a:prstGeom prst="rect">
            <a:avLst/>
          </a:prstGeom>
        </p:spPr>
        <p:txBody>
          <a:bodyPr vert="horz" lIns="45720" tIns="22860" rIns="45720" bIns="22860" rtlCol="0" anchor="ctr">
            <a:noAutofit/>
          </a:bodyPr>
          <a:lstStyle>
            <a:lvl1pPr marL="228600" marR="0" indent="-228600" algn="l" defTabSz="685800" rtl="0" eaLnBrk="1" fontAlgn="auto" latinLnBrk="0" hangingPunct="1">
              <a:lnSpc>
                <a:spcPct val="90000"/>
              </a:lnSpc>
              <a:spcBef>
                <a:spcPts val="750"/>
              </a:spcBef>
              <a:spcAft>
                <a:spcPts val="0"/>
              </a:spcAft>
              <a:buClrTx/>
              <a:buSzTx/>
              <a:buFont typeface="Wingdings" panose="05000000000000000000" pitchFamily="2" charset="2"/>
              <a:buChar char="§"/>
              <a:tabLst/>
              <a:defRPr sz="2400" kern="1200">
                <a:solidFill>
                  <a:schemeClr val="tx1"/>
                </a:solidFill>
                <a:latin typeface="+mn-lt"/>
                <a:ea typeface="+mn-ea"/>
                <a:cs typeface="+mn-cs"/>
              </a:defRPr>
            </a:lvl1pPr>
            <a:lvl2pPr marL="5143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2000" kern="1200">
                <a:solidFill>
                  <a:schemeClr val="tx1"/>
                </a:solidFill>
                <a:latin typeface="+mn-lt"/>
                <a:ea typeface="+mn-ea"/>
                <a:cs typeface="+mn-cs"/>
              </a:defRPr>
            </a:lvl2pPr>
            <a:lvl3pPr marL="8572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800" kern="1200">
                <a:solidFill>
                  <a:schemeClr val="tx1"/>
                </a:solidFill>
                <a:latin typeface="+mn-lt"/>
                <a:ea typeface="+mn-ea"/>
                <a:cs typeface="+mn-cs"/>
              </a:defRPr>
            </a:lvl3pPr>
            <a:lvl4pPr marL="12001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600" kern="1200">
                <a:solidFill>
                  <a:schemeClr val="tx1"/>
                </a:solidFill>
                <a:latin typeface="+mn-lt"/>
                <a:ea typeface="+mn-ea"/>
                <a:cs typeface="+mn-cs"/>
              </a:defRPr>
            </a:lvl4pPr>
            <a:lvl5pPr marL="15430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342900" rtl="0" eaLnBrk="1" fontAlgn="auto" latinLnBrk="0" hangingPunct="1">
              <a:lnSpc>
                <a:spcPct val="114000"/>
              </a:lnSpc>
              <a:spcBef>
                <a:spcPts val="0"/>
              </a:spcBef>
              <a:spcAft>
                <a:spcPts val="300"/>
              </a:spcAft>
              <a:buClrTx/>
              <a:buSzTx/>
              <a:buFont typeface="Wingdings" panose="05000000000000000000" pitchFamily="2" charset="2"/>
              <a:buNone/>
              <a:tabLst/>
              <a:defRPr/>
            </a:pPr>
            <a:r>
              <a:rPr kumimoji="0" lang="en-US" sz="1800" b="0" i="0" u="none" strike="noStrike" kern="1200" cap="none" spc="0" normalizeH="0" baseline="0" noProof="0">
                <a:ln>
                  <a:noFill/>
                </a:ln>
                <a:solidFill>
                  <a:srgbClr val="000000"/>
                </a:solidFill>
                <a:effectLst/>
                <a:uLnTx/>
                <a:uFillTx/>
                <a:latin typeface="Bebas Neue" panose="020B0606020202050201" pitchFamily="34" charset="0"/>
                <a:ea typeface="Open Sans SemiBold" panose="020B0606030504020204" pitchFamily="34" charset="0"/>
                <a:cs typeface="Open Sans SemiBold" panose="020B0606030504020204" pitchFamily="34" charset="0"/>
                <a:sym typeface="Arial"/>
              </a:rPr>
              <a:t>BEAD planning</a:t>
            </a:r>
          </a:p>
        </p:txBody>
      </p:sp>
      <p:sp>
        <p:nvSpPr>
          <p:cNvPr id="16" name="Content Placeholder 1">
            <a:extLst>
              <a:ext uri="{FF2B5EF4-FFF2-40B4-BE49-F238E27FC236}">
                <a16:creationId xmlns:a16="http://schemas.microsoft.com/office/drawing/2014/main" id="{BFD108A0-882D-4946-C3BF-42250D6495F5}"/>
              </a:ext>
              <a:ext uri="{C183D7F6-B498-43B3-948B-1728B52AA6E4}">
                <adec:decorative xmlns:adec="http://schemas.microsoft.com/office/drawing/2017/decorative" val="1"/>
              </a:ext>
            </a:extLst>
          </p:cNvPr>
          <p:cNvSpPr txBox="1">
            <a:spLocks/>
          </p:cNvSpPr>
          <p:nvPr/>
        </p:nvSpPr>
        <p:spPr>
          <a:xfrm>
            <a:off x="881227" y="2513383"/>
            <a:ext cx="1701742" cy="569854"/>
          </a:xfrm>
          <a:prstGeom prst="rect">
            <a:avLst/>
          </a:prstGeom>
        </p:spPr>
        <p:txBody>
          <a:bodyPr anchor="ctr">
            <a:noAutofit/>
          </a:bodyPr>
          <a:lstStyle>
            <a:lvl1pPr marL="228600" indent="-228600" algn="l" defTabSz="914400" rtl="0" eaLnBrk="1" latinLnBrk="0" hangingPunct="1">
              <a:lnSpc>
                <a:spcPct val="114000"/>
              </a:lnSpc>
              <a:spcBef>
                <a:spcPts val="1000"/>
              </a:spcBef>
              <a:spcAft>
                <a:spcPts val="1200"/>
              </a:spcAft>
              <a:buFont typeface="Arial" panose="020B0604020202020204" pitchFamily="34" charset="0"/>
              <a:buChar char="•"/>
              <a:defRPr sz="2800" b="1" i="0" kern="1200">
                <a:solidFill>
                  <a:srgbClr val="31B2FF"/>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685800" indent="-228600" algn="l" defTabSz="914400" rtl="0" eaLnBrk="1" latinLnBrk="0" hangingPunct="1">
              <a:lnSpc>
                <a:spcPct val="114000"/>
              </a:lnSpc>
              <a:spcBef>
                <a:spcPts val="500"/>
              </a:spcBef>
              <a:spcAft>
                <a:spcPts val="1200"/>
              </a:spcAft>
              <a:buFont typeface="Arial" panose="020B0604020202020204"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14000"/>
              </a:lnSpc>
              <a:spcBef>
                <a:spcPts val="500"/>
              </a:spcBef>
              <a:spcAft>
                <a:spcPts val="1200"/>
              </a:spcAft>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14000"/>
              </a:lnSpc>
              <a:spcBef>
                <a:spcPts val="500"/>
              </a:spcBef>
              <a:spcAft>
                <a:spcPts val="1200"/>
              </a:spcAft>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14000"/>
              </a:lnSpc>
              <a:spcBef>
                <a:spcPts val="500"/>
              </a:spcBef>
              <a:spcAft>
                <a:spcPts val="1200"/>
              </a:spcAft>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800" b="0" i="0" u="none" strike="noStrike" kern="1200" cap="none" spc="0" normalizeH="0" baseline="0" noProof="0">
                <a:ln>
                  <a:noFill/>
                </a:ln>
                <a:solidFill>
                  <a:srgbClr val="000000"/>
                </a:solidFill>
                <a:effectLst/>
                <a:uLnTx/>
                <a:uFillTx/>
                <a:latin typeface="Bebas Neue" panose="020B0606020202050201" pitchFamily="34" charset="0"/>
                <a:ea typeface="Open Sans SemiBold" panose="020B0606030504020204" pitchFamily="34" charset="0"/>
                <a:cs typeface="Gill Sans" panose="020B0502020104020203"/>
                <a:sym typeface="Arial"/>
              </a:rPr>
              <a:t>Community engagement</a:t>
            </a:r>
          </a:p>
        </p:txBody>
      </p:sp>
      <p:sp>
        <p:nvSpPr>
          <p:cNvPr id="17" name="Oval 16">
            <a:extLst>
              <a:ext uri="{FF2B5EF4-FFF2-40B4-BE49-F238E27FC236}">
                <a16:creationId xmlns:a16="http://schemas.microsoft.com/office/drawing/2014/main" id="{4C16985E-80B9-0D33-FE01-584DB3DA6A2B}"/>
              </a:ext>
              <a:ext uri="{C183D7F6-B498-43B3-948B-1728B52AA6E4}">
                <adec:decorative xmlns:adec="http://schemas.microsoft.com/office/drawing/2017/decorative" val="1"/>
              </a:ext>
            </a:extLst>
          </p:cNvPr>
          <p:cNvSpPr/>
          <p:nvPr/>
        </p:nvSpPr>
        <p:spPr>
          <a:xfrm>
            <a:off x="391951" y="3306992"/>
            <a:ext cx="348578" cy="368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prstClr val="white"/>
                </a:solidFill>
                <a:effectLst/>
                <a:uLnTx/>
                <a:uFillTx/>
                <a:latin typeface="Arial"/>
                <a:ea typeface="Open Sans" panose="020B0606030504020204" pitchFamily="34" charset="0"/>
                <a:cs typeface="Open Sans" panose="020B0606030504020204" pitchFamily="34" charset="0"/>
                <a:sym typeface="Arial"/>
              </a:rPr>
              <a:t>2</a:t>
            </a:r>
          </a:p>
        </p:txBody>
      </p:sp>
      <p:sp>
        <p:nvSpPr>
          <p:cNvPr id="18" name="Oval 17">
            <a:extLst>
              <a:ext uri="{FF2B5EF4-FFF2-40B4-BE49-F238E27FC236}">
                <a16:creationId xmlns:a16="http://schemas.microsoft.com/office/drawing/2014/main" id="{845FAC58-EC4C-1F3A-CB31-7E93EEDC7AB2}"/>
              </a:ext>
              <a:ext uri="{C183D7F6-B498-43B3-948B-1728B52AA6E4}">
                <adec:decorative xmlns:adec="http://schemas.microsoft.com/office/drawing/2017/decorative" val="1"/>
              </a:ext>
            </a:extLst>
          </p:cNvPr>
          <p:cNvSpPr/>
          <p:nvPr/>
        </p:nvSpPr>
        <p:spPr>
          <a:xfrm>
            <a:off x="391951" y="2629749"/>
            <a:ext cx="348578" cy="368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prstClr val="white"/>
                </a:solidFill>
                <a:effectLst/>
                <a:uLnTx/>
                <a:uFillTx/>
                <a:latin typeface="Arial"/>
                <a:ea typeface="Open Sans" panose="020B0606030504020204" pitchFamily="34" charset="0"/>
                <a:cs typeface="Open Sans" panose="020B0606030504020204" pitchFamily="34" charset="0"/>
                <a:sym typeface="Arial"/>
              </a:rPr>
              <a:t>1</a:t>
            </a:r>
          </a:p>
        </p:txBody>
      </p:sp>
      <p:sp>
        <p:nvSpPr>
          <p:cNvPr id="19" name="Oval 18">
            <a:extLst>
              <a:ext uri="{FF2B5EF4-FFF2-40B4-BE49-F238E27FC236}">
                <a16:creationId xmlns:a16="http://schemas.microsoft.com/office/drawing/2014/main" id="{8FF6F244-B017-6D89-9BE4-467E6E5833FA}"/>
              </a:ext>
              <a:ext uri="{C183D7F6-B498-43B3-948B-1728B52AA6E4}">
                <adec:decorative xmlns:adec="http://schemas.microsoft.com/office/drawing/2017/decorative" val="1"/>
              </a:ext>
            </a:extLst>
          </p:cNvPr>
          <p:cNvSpPr/>
          <p:nvPr/>
        </p:nvSpPr>
        <p:spPr>
          <a:xfrm>
            <a:off x="391950" y="3981263"/>
            <a:ext cx="348578" cy="368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prstClr val="white"/>
                </a:solidFill>
                <a:effectLst/>
                <a:uLnTx/>
                <a:uFillTx/>
                <a:latin typeface="Arial"/>
                <a:ea typeface="Open Sans" panose="020B0606030504020204" pitchFamily="34" charset="0"/>
                <a:cs typeface="Open Sans" panose="020B0606030504020204" pitchFamily="34" charset="0"/>
                <a:sym typeface="Arial"/>
              </a:rPr>
              <a:t>3</a:t>
            </a:r>
          </a:p>
        </p:txBody>
      </p:sp>
      <p:sp>
        <p:nvSpPr>
          <p:cNvPr id="20" name="Oval 19">
            <a:extLst>
              <a:ext uri="{FF2B5EF4-FFF2-40B4-BE49-F238E27FC236}">
                <a16:creationId xmlns:a16="http://schemas.microsoft.com/office/drawing/2014/main" id="{C9FC80F0-2355-FCBD-3318-A8DB8F8785C7}"/>
              </a:ext>
              <a:ext uri="{C183D7F6-B498-43B3-948B-1728B52AA6E4}">
                <adec:decorative xmlns:adec="http://schemas.microsoft.com/office/drawing/2017/decorative" val="1"/>
              </a:ext>
            </a:extLst>
          </p:cNvPr>
          <p:cNvSpPr/>
          <p:nvPr/>
        </p:nvSpPr>
        <p:spPr>
          <a:xfrm>
            <a:off x="391951" y="4664924"/>
            <a:ext cx="348578" cy="368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prstClr val="white"/>
                </a:solidFill>
                <a:effectLst/>
                <a:uLnTx/>
                <a:uFillTx/>
                <a:latin typeface="Arial"/>
                <a:ea typeface="Open Sans" panose="020B0606030504020204" pitchFamily="34" charset="0"/>
                <a:cs typeface="Open Sans" panose="020B0606030504020204" pitchFamily="34" charset="0"/>
                <a:sym typeface="Arial"/>
              </a:rPr>
              <a:t>4</a:t>
            </a:r>
          </a:p>
        </p:txBody>
      </p:sp>
      <p:sp>
        <p:nvSpPr>
          <p:cNvPr id="21" name="Oval 20">
            <a:extLst>
              <a:ext uri="{FF2B5EF4-FFF2-40B4-BE49-F238E27FC236}">
                <a16:creationId xmlns:a16="http://schemas.microsoft.com/office/drawing/2014/main" id="{B6D94E63-B9A7-AD6F-BDA7-6052A98390E4}"/>
              </a:ext>
              <a:ext uri="{C183D7F6-B498-43B3-948B-1728B52AA6E4}">
                <adec:decorative xmlns:adec="http://schemas.microsoft.com/office/drawing/2017/decorative" val="1"/>
              </a:ext>
            </a:extLst>
          </p:cNvPr>
          <p:cNvSpPr/>
          <p:nvPr/>
        </p:nvSpPr>
        <p:spPr>
          <a:xfrm>
            <a:off x="391950" y="5368692"/>
            <a:ext cx="348578" cy="368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prstClr val="white"/>
                </a:solidFill>
                <a:effectLst/>
                <a:uLnTx/>
                <a:uFillTx/>
                <a:latin typeface="Arial"/>
                <a:ea typeface="Open Sans" panose="020B0606030504020204" pitchFamily="34" charset="0"/>
                <a:cs typeface="Open Sans" panose="020B0606030504020204" pitchFamily="34" charset="0"/>
                <a:sym typeface="Arial"/>
              </a:rPr>
              <a:t>5</a:t>
            </a:r>
          </a:p>
        </p:txBody>
      </p:sp>
      <p:sp>
        <p:nvSpPr>
          <p:cNvPr id="22" name="Arrow: Chevron 2">
            <a:extLst>
              <a:ext uri="{FF2B5EF4-FFF2-40B4-BE49-F238E27FC236}">
                <a16:creationId xmlns:a16="http://schemas.microsoft.com/office/drawing/2014/main" id="{C2FA3A63-FC34-A62E-60A0-C614B7FACB2C}"/>
              </a:ext>
              <a:ext uri="{C183D7F6-B498-43B3-948B-1728B52AA6E4}">
                <adec:decorative xmlns:adec="http://schemas.microsoft.com/office/drawing/2017/decorative" val="1"/>
              </a:ext>
            </a:extLst>
          </p:cNvPr>
          <p:cNvSpPr/>
          <p:nvPr/>
        </p:nvSpPr>
        <p:spPr>
          <a:xfrm>
            <a:off x="2652127" y="2511402"/>
            <a:ext cx="9094511" cy="571834"/>
          </a:xfrm>
          <a:prstGeom prst="chevron">
            <a:avLst/>
          </a:prstGeom>
          <a:solidFill>
            <a:schemeClr val="bg2">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Bebas Neue" panose="020B0606020202050201" pitchFamily="34" charset="0"/>
                <a:ea typeface="Open Sans" panose="020B0606030504020204" pitchFamily="34" charset="0"/>
                <a:cs typeface="Open Sans" panose="020B0606030504020204" pitchFamily="34" charset="0"/>
                <a:sym typeface="Arial"/>
              </a:rPr>
              <a:t>Continues through planning and execution cycles</a:t>
            </a:r>
          </a:p>
        </p:txBody>
      </p:sp>
      <p:sp>
        <p:nvSpPr>
          <p:cNvPr id="23" name="Arrow: Chevron 2">
            <a:extLst>
              <a:ext uri="{FF2B5EF4-FFF2-40B4-BE49-F238E27FC236}">
                <a16:creationId xmlns:a16="http://schemas.microsoft.com/office/drawing/2014/main" id="{3299CC9A-9599-F3B2-7C12-4EB7A95B5FF5}"/>
              </a:ext>
              <a:ext uri="{C183D7F6-B498-43B3-948B-1728B52AA6E4}">
                <adec:decorative xmlns:adec="http://schemas.microsoft.com/office/drawing/2017/decorative" val="1"/>
              </a:ext>
            </a:extLst>
          </p:cNvPr>
          <p:cNvSpPr/>
          <p:nvPr/>
        </p:nvSpPr>
        <p:spPr>
          <a:xfrm>
            <a:off x="2652128" y="3180863"/>
            <a:ext cx="1428259" cy="592237"/>
          </a:xfrm>
          <a:prstGeom prst="chevron">
            <a:avLst/>
          </a:prstGeom>
          <a:solidFill>
            <a:schemeClr val="bg2">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FFFF"/>
                </a:solidFill>
                <a:effectLst/>
                <a:uLnTx/>
                <a:uFillTx/>
                <a:latin typeface="Bebas Neue" panose="020B0606020202050201" pitchFamily="34" charset="0"/>
                <a:ea typeface="Open Sans" panose="020B0606030504020204" pitchFamily="34" charset="0"/>
                <a:cs typeface="Open Sans" panose="020B0606030504020204" pitchFamily="34" charset="0"/>
                <a:sym typeface="Arial"/>
              </a:rPr>
              <a:t>Planning and Digital Access Plan</a:t>
            </a:r>
          </a:p>
        </p:txBody>
      </p:sp>
      <p:sp>
        <p:nvSpPr>
          <p:cNvPr id="24" name="Arrow: Chevron 2">
            <a:extLst>
              <a:ext uri="{FF2B5EF4-FFF2-40B4-BE49-F238E27FC236}">
                <a16:creationId xmlns:a16="http://schemas.microsoft.com/office/drawing/2014/main" id="{7A374D47-64B3-92D2-EA80-BA1582378811}"/>
              </a:ext>
              <a:ext uri="{C183D7F6-B498-43B3-948B-1728B52AA6E4}">
                <adec:decorative xmlns:adec="http://schemas.microsoft.com/office/drawing/2017/decorative" val="1"/>
              </a:ext>
            </a:extLst>
          </p:cNvPr>
          <p:cNvSpPr/>
          <p:nvPr/>
        </p:nvSpPr>
        <p:spPr>
          <a:xfrm>
            <a:off x="6305251" y="3177764"/>
            <a:ext cx="5351952" cy="268604"/>
          </a:xfrm>
          <a:prstGeom prst="chevron">
            <a:avLst/>
          </a:prstGeom>
          <a:solidFill>
            <a:schemeClr val="bg2">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Bebas Neue" panose="020B0606020202050201" pitchFamily="34" charset="0"/>
                <a:ea typeface="Open Sans" panose="020B0606030504020204" pitchFamily="34" charset="0"/>
                <a:cs typeface="Open Sans" panose="020B0606030504020204" pitchFamily="34" charset="0"/>
                <a:sym typeface="Arial"/>
              </a:rPr>
              <a:t>State grants</a:t>
            </a:r>
          </a:p>
        </p:txBody>
      </p:sp>
      <p:sp>
        <p:nvSpPr>
          <p:cNvPr id="25" name="Arrow: Chevron 2">
            <a:extLst>
              <a:ext uri="{FF2B5EF4-FFF2-40B4-BE49-F238E27FC236}">
                <a16:creationId xmlns:a16="http://schemas.microsoft.com/office/drawing/2014/main" id="{34995428-E85F-B883-A369-773D5526FCE0}"/>
              </a:ext>
              <a:ext uri="{C183D7F6-B498-43B3-948B-1728B52AA6E4}">
                <adec:decorative xmlns:adec="http://schemas.microsoft.com/office/drawing/2017/decorative" val="1"/>
              </a:ext>
            </a:extLst>
          </p:cNvPr>
          <p:cNvSpPr/>
          <p:nvPr/>
        </p:nvSpPr>
        <p:spPr>
          <a:xfrm>
            <a:off x="9944100" y="3506398"/>
            <a:ext cx="1713102" cy="268604"/>
          </a:xfrm>
          <a:prstGeom prst="chevron">
            <a:avLst/>
          </a:prstGeom>
          <a:solidFill>
            <a:schemeClr val="bg2">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Bebas Neue" panose="020B0606020202050201" pitchFamily="34" charset="0"/>
                <a:ea typeface="Open Sans" panose="020B0606030504020204" pitchFamily="34" charset="0"/>
                <a:cs typeface="Open Sans" panose="020B0606030504020204" pitchFamily="34" charset="0"/>
                <a:sym typeface="Arial"/>
              </a:rPr>
              <a:t>Federal grants</a:t>
            </a:r>
          </a:p>
        </p:txBody>
      </p:sp>
      <p:sp>
        <p:nvSpPr>
          <p:cNvPr id="26" name="Arrow: Chevron 2">
            <a:extLst>
              <a:ext uri="{FF2B5EF4-FFF2-40B4-BE49-F238E27FC236}">
                <a16:creationId xmlns:a16="http://schemas.microsoft.com/office/drawing/2014/main" id="{09BD5864-84E6-5FA1-23DD-3E360D310216}"/>
              </a:ext>
              <a:ext uri="{C183D7F6-B498-43B3-948B-1728B52AA6E4}">
                <adec:decorative xmlns:adec="http://schemas.microsoft.com/office/drawing/2017/decorative" val="1"/>
              </a:ext>
            </a:extLst>
          </p:cNvPr>
          <p:cNvSpPr/>
          <p:nvPr/>
        </p:nvSpPr>
        <p:spPr>
          <a:xfrm>
            <a:off x="2652127" y="3864529"/>
            <a:ext cx="1742434" cy="592237"/>
          </a:xfrm>
          <a:prstGeom prst="chevron">
            <a:avLst/>
          </a:prstGeom>
          <a:solidFill>
            <a:schemeClr val="bg2">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FFFF"/>
                </a:solidFill>
                <a:effectLst/>
                <a:uLnTx/>
                <a:uFillTx/>
                <a:latin typeface="Bebas Neue" panose="020B0606020202050201" pitchFamily="34" charset="0"/>
                <a:ea typeface="Open Sans" panose="020B0606030504020204" pitchFamily="34" charset="0"/>
                <a:cs typeface="Open Sans" panose="020B0606030504020204" pitchFamily="34" charset="0"/>
                <a:sym typeface="Arial"/>
              </a:rPr>
              <a:t>5-Year Action Plan and Initial Proposal</a:t>
            </a:r>
          </a:p>
        </p:txBody>
      </p:sp>
      <p:sp>
        <p:nvSpPr>
          <p:cNvPr id="27" name="Arrow: Chevron 2">
            <a:extLst>
              <a:ext uri="{FF2B5EF4-FFF2-40B4-BE49-F238E27FC236}">
                <a16:creationId xmlns:a16="http://schemas.microsoft.com/office/drawing/2014/main" id="{E0BEE5B7-A831-6B14-8C2E-3452E2055CA6}"/>
              </a:ext>
              <a:ext uri="{C183D7F6-B498-43B3-948B-1728B52AA6E4}">
                <adec:decorative xmlns:adec="http://schemas.microsoft.com/office/drawing/2017/decorative" val="1"/>
              </a:ext>
            </a:extLst>
          </p:cNvPr>
          <p:cNvSpPr/>
          <p:nvPr/>
        </p:nvSpPr>
        <p:spPr>
          <a:xfrm>
            <a:off x="8125131" y="3862817"/>
            <a:ext cx="2904820" cy="592237"/>
          </a:xfrm>
          <a:prstGeom prst="chevron">
            <a:avLst/>
          </a:prstGeom>
          <a:solidFill>
            <a:schemeClr val="bg2">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Bebas Neue" panose="020B0606020202050201" pitchFamily="34" charset="0"/>
                <a:ea typeface="Open Sans" panose="020B0606030504020204" pitchFamily="34" charset="0"/>
                <a:cs typeface="Open Sans" panose="020B0606030504020204" pitchFamily="34" charset="0"/>
                <a:sym typeface="Arial"/>
              </a:rPr>
              <a:t>Final Proposal to federal gov’t</a:t>
            </a:r>
          </a:p>
        </p:txBody>
      </p:sp>
      <p:sp>
        <p:nvSpPr>
          <p:cNvPr id="29" name="Arrow: Chevron 2">
            <a:extLst>
              <a:ext uri="{FF2B5EF4-FFF2-40B4-BE49-F238E27FC236}">
                <a16:creationId xmlns:a16="http://schemas.microsoft.com/office/drawing/2014/main" id="{1A90A646-463E-AB8B-36A3-2FDC37746B78}"/>
              </a:ext>
              <a:ext uri="{C183D7F6-B498-43B3-948B-1728B52AA6E4}">
                <adec:decorative xmlns:adec="http://schemas.microsoft.com/office/drawing/2017/decorative" val="1"/>
              </a:ext>
            </a:extLst>
          </p:cNvPr>
          <p:cNvSpPr/>
          <p:nvPr/>
        </p:nvSpPr>
        <p:spPr>
          <a:xfrm>
            <a:off x="9944100" y="5252285"/>
            <a:ext cx="1887792" cy="592237"/>
          </a:xfrm>
          <a:prstGeom prst="chevron">
            <a:avLst/>
          </a:prstGeom>
          <a:solidFill>
            <a:schemeClr val="accent2">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Bebas Neue" panose="020B0606020202050201" pitchFamily="34" charset="0"/>
                <a:ea typeface="Open Sans" panose="020B0606030504020204" pitchFamily="34" charset="0"/>
                <a:cs typeface="Open Sans" panose="020B0606030504020204" pitchFamily="34" charset="0"/>
                <a:sym typeface="Arial"/>
              </a:rPr>
              <a:t>Deployment</a:t>
            </a:r>
          </a:p>
        </p:txBody>
      </p:sp>
      <p:sp>
        <p:nvSpPr>
          <p:cNvPr id="30" name="Text Placeholder 2">
            <a:extLst>
              <a:ext uri="{FF2B5EF4-FFF2-40B4-BE49-F238E27FC236}">
                <a16:creationId xmlns:a16="http://schemas.microsoft.com/office/drawing/2014/main" id="{0AF34F06-0880-9F11-4F8E-2C8BCDF12BD0}"/>
              </a:ext>
              <a:ext uri="{C183D7F6-B498-43B3-948B-1728B52AA6E4}">
                <adec:decorative xmlns:adec="http://schemas.microsoft.com/office/drawing/2017/decorative" val="1"/>
              </a:ext>
            </a:extLst>
          </p:cNvPr>
          <p:cNvSpPr>
            <a:spLocks noGrp="1"/>
          </p:cNvSpPr>
          <p:nvPr>
            <p:custDataLst>
              <p:tags r:id="rId1"/>
            </p:custDataLst>
          </p:nvPr>
        </p:nvSpPr>
        <p:spPr bwMode="auto">
          <a:xfrm>
            <a:off x="6164576" y="6035120"/>
            <a:ext cx="3108960" cy="594360"/>
          </a:xfrm>
          <a:prstGeom prst="rect">
            <a:avLst/>
          </a:prstGeom>
          <a:solidFill>
            <a:schemeClr val="accent4"/>
          </a:solidFill>
          <a:ln>
            <a:noFill/>
          </a:ln>
          <a:effec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457200" rtl="0" eaLnBrk="1" fontAlgn="auto" latinLnBrk="0" hangingPunct="1">
              <a:lnSpc>
                <a:spcPct val="100000"/>
              </a:lnSpc>
              <a:spcBef>
                <a:spcPct val="0"/>
              </a:spcBef>
              <a:spcAft>
                <a:spcPct val="0"/>
              </a:spcAft>
              <a:buClr>
                <a:srgbClr val="000000"/>
              </a:buClr>
              <a:buSzTx/>
              <a:buFont typeface="Segoe UI" panose="020B0502040204020203" pitchFamily="34" charset="0"/>
              <a:buNone/>
              <a:tabLst/>
              <a:defRPr/>
            </a:pPr>
            <a:r>
              <a:rPr kumimoji="0" lang="en-US" altLang="en-US" sz="1800" b="0" i="0" u="none" strike="noStrike" kern="1200" cap="none" spc="0" normalizeH="0" baseline="0" noProof="0" dirty="0">
                <a:ln>
                  <a:noFill/>
                </a:ln>
                <a:solidFill>
                  <a:srgbClr val="F5C445"/>
                </a:solidFill>
                <a:effectLst/>
                <a:uLnTx/>
                <a:uFillTx/>
                <a:latin typeface="Bebas Neue" panose="020B0606020202050201" pitchFamily="34" charset="0"/>
                <a:ea typeface="+mn-ea"/>
                <a:cs typeface="Arial" panose="020B0604020202020204" pitchFamily="34" charset="0"/>
                <a:sym typeface="Arial"/>
              </a:rPr>
              <a:t> </a:t>
            </a:r>
            <a:r>
              <a:rPr kumimoji="0" lang="en-US" altLang="en-US" sz="1800" b="0" i="0" u="none" strike="noStrike" kern="1200" cap="none" spc="0" normalizeH="0" baseline="0" noProof="0" dirty="0">
                <a:ln>
                  <a:noFill/>
                </a:ln>
                <a:solidFill>
                  <a:srgbClr val="FFFFFF"/>
                </a:solidFill>
                <a:effectLst/>
                <a:uLnTx/>
                <a:uFillTx/>
                <a:latin typeface="Bebas Neue" panose="020B0606020202050201" pitchFamily="34" charset="0"/>
                <a:ea typeface="+mn-ea"/>
                <a:cs typeface="Arial" panose="020B0604020202020204" pitchFamily="34" charset="0"/>
                <a:sym typeface="Arial"/>
              </a:rPr>
              <a:t>We are here: </a:t>
            </a:r>
          </a:p>
          <a:p>
            <a:pPr marL="0" marR="0" lvl="0" indent="0" algn="ctr" defTabSz="457200" rtl="0" eaLnBrk="1" fontAlgn="auto" latinLnBrk="0" hangingPunct="1">
              <a:lnSpc>
                <a:spcPct val="100000"/>
              </a:lnSpc>
              <a:spcBef>
                <a:spcPct val="0"/>
              </a:spcBef>
              <a:spcAft>
                <a:spcPct val="0"/>
              </a:spcAft>
              <a:buClr>
                <a:srgbClr val="000000"/>
              </a:buClr>
              <a:buSzTx/>
              <a:buFont typeface="Segoe UI" panose="020B0502040204020203" pitchFamily="34" charset="0"/>
              <a:buNone/>
              <a:tabLst/>
              <a:defRPr/>
            </a:pPr>
            <a:r>
              <a:rPr kumimoji="0" lang="en-US" altLang="en-US" sz="1800" b="0" i="0" u="none" strike="noStrike" kern="1200" cap="none" spc="0" normalizeH="0" baseline="0" noProof="0" dirty="0">
                <a:ln>
                  <a:noFill/>
                </a:ln>
                <a:solidFill>
                  <a:srgbClr val="FFFFFF"/>
                </a:solidFill>
                <a:effectLst/>
                <a:uLnTx/>
                <a:uFillTx/>
                <a:latin typeface="Bebas Neue" panose="020B0606020202050201" pitchFamily="34" charset="0"/>
                <a:ea typeface="+mn-ea"/>
                <a:cs typeface="Arial" panose="020B0604020202020204" pitchFamily="34" charset="0"/>
                <a:sym typeface="Arial"/>
              </a:rPr>
              <a:t>Prequalification</a:t>
            </a:r>
            <a:endParaRPr kumimoji="0" lang="en-US" altLang="en-US" sz="1800" b="0" i="0" u="none" strike="noStrike" kern="1200" cap="none" spc="0" normalizeH="0" baseline="0" noProof="0" dirty="0">
              <a:ln>
                <a:noFill/>
              </a:ln>
              <a:solidFill>
                <a:srgbClr val="F5C445"/>
              </a:solidFill>
              <a:effectLst/>
              <a:uLnTx/>
              <a:uFillTx/>
              <a:latin typeface="Bebas Neue" panose="020B0606020202050201" pitchFamily="34" charset="0"/>
              <a:ea typeface="+mn-ea"/>
              <a:cs typeface="Arial" panose="020B0604020202020204" pitchFamily="34" charset="0"/>
              <a:sym typeface="Arial"/>
            </a:endParaRPr>
          </a:p>
        </p:txBody>
      </p:sp>
      <p:cxnSp>
        <p:nvCxnSpPr>
          <p:cNvPr id="31" name="Straight Connector 30">
            <a:extLst>
              <a:ext uri="{FF2B5EF4-FFF2-40B4-BE49-F238E27FC236}">
                <a16:creationId xmlns:a16="http://schemas.microsoft.com/office/drawing/2014/main" id="{CF50E666-E5D4-1387-4BB6-61BDB1900D1F}"/>
              </a:ext>
              <a:ext uri="{C183D7F6-B498-43B3-948B-1728B52AA6E4}">
                <adec:decorative xmlns:adec="http://schemas.microsoft.com/office/drawing/2017/decorative" val="1"/>
              </a:ext>
            </a:extLst>
          </p:cNvPr>
          <p:cNvCxnSpPr>
            <a:cxnSpLocks/>
          </p:cNvCxnSpPr>
          <p:nvPr>
            <p:custDataLst>
              <p:tags r:id="rId2"/>
            </p:custDataLst>
          </p:nvPr>
        </p:nvCxnSpPr>
        <p:spPr bwMode="gray">
          <a:xfrm>
            <a:off x="6406511" y="5468112"/>
            <a:ext cx="0" cy="578442"/>
          </a:xfrm>
          <a:prstGeom prst="line">
            <a:avLst/>
          </a:prstGeom>
          <a:ln w="22225" cap="flat" cmpd="sng" algn="ctr">
            <a:solidFill>
              <a:srgbClr val="205766"/>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31" name="Slide Number Placeholder 5">
            <a:extLst>
              <a:ext uri="{FF2B5EF4-FFF2-40B4-BE49-F238E27FC236}">
                <a16:creationId xmlns:a16="http://schemas.microsoft.com/office/drawing/2014/main" id="{B596A3A5-B9AA-968B-346B-6E21EA898AF0}"/>
              </a:ext>
            </a:extLst>
          </p:cNvPr>
          <p:cNvSpPr>
            <a:spLocks noGrp="1"/>
          </p:cNvSpPr>
          <p:nvPr>
            <p:ph type="sldNum" sz="quarter" idx="12"/>
          </p:nvPr>
        </p:nvSpPr>
        <p:spPr>
          <a:xfrm>
            <a:off x="11653454" y="6589833"/>
            <a:ext cx="382493" cy="181909"/>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2116183F-75B3-45E6-9DB4-FA4EB6AEDA4B}" type="slidenum">
              <a:rPr kumimoji="0" lang="en-US" sz="1400" b="0" i="0" u="none" strike="noStrike" kern="0" cap="none" spc="0" normalizeH="0" baseline="0" noProof="0" smtClean="0">
                <a:ln>
                  <a:noFill/>
                </a:ln>
                <a:solidFill>
                  <a:srgbClr val="417074"/>
                </a:solidFill>
                <a:effectLst/>
                <a:uLnTx/>
                <a:uFillTx/>
                <a:latin typeface="Bebas Neue" panose="020B0606020202050201" pitchFamily="34" charset="0"/>
                <a:sym typeface="Century Gothic"/>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400" b="0" i="0" u="none" strike="noStrike" kern="0" cap="none" spc="0" normalizeH="0" baseline="0" noProof="0">
              <a:ln>
                <a:noFill/>
              </a:ln>
              <a:solidFill>
                <a:srgbClr val="417074"/>
              </a:solidFill>
              <a:effectLst/>
              <a:uLnTx/>
              <a:uFillTx/>
              <a:latin typeface="Bebas Neue" panose="020B0606020202050201" pitchFamily="34" charset="0"/>
              <a:sym typeface="Century Gothic"/>
            </a:endParaRPr>
          </a:p>
        </p:txBody>
      </p:sp>
      <p:sp>
        <p:nvSpPr>
          <p:cNvPr id="32" name="Arrow: Chevron 2">
            <a:extLst>
              <a:ext uri="{FF2B5EF4-FFF2-40B4-BE49-F238E27FC236}">
                <a16:creationId xmlns:a16="http://schemas.microsoft.com/office/drawing/2014/main" id="{3D71B6D2-DCBD-63FE-3EE9-F0E9658D4198}"/>
              </a:ext>
            </a:extLst>
          </p:cNvPr>
          <p:cNvSpPr/>
          <p:nvPr/>
        </p:nvSpPr>
        <p:spPr>
          <a:xfrm>
            <a:off x="4513978" y="4573243"/>
            <a:ext cx="874561" cy="579322"/>
          </a:xfrm>
          <a:prstGeom prst="chevron">
            <a:avLst/>
          </a:prstGeom>
          <a:solidFill>
            <a:srgbClr val="417074">
              <a:alpha val="90980"/>
            </a:srgbClr>
          </a:solidFill>
          <a:ln w="12700" cap="flat" cmpd="sng" algn="ctr">
            <a:noFill/>
            <a:prstDash val="solid"/>
            <a:miter lim="800000"/>
          </a:ln>
          <a:effectLst/>
        </p:spPr>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Light" panose="020F0302020204030204"/>
              <a:ea typeface="Open Sans" panose="020B0606030504020204" pitchFamily="34" charset="0"/>
              <a:cs typeface="Open Sans" panose="020B0606030504020204" pitchFamily="34" charset="0"/>
              <a:sym typeface="Arial"/>
            </a:endParaRPr>
          </a:p>
        </p:txBody>
      </p:sp>
      <p:sp>
        <p:nvSpPr>
          <p:cNvPr id="33" name="Arrow: Chevron 2">
            <a:extLst>
              <a:ext uri="{FF2B5EF4-FFF2-40B4-BE49-F238E27FC236}">
                <a16:creationId xmlns:a16="http://schemas.microsoft.com/office/drawing/2014/main" id="{5EE3FD6B-A449-85EF-9025-D46837F70123}"/>
              </a:ext>
            </a:extLst>
          </p:cNvPr>
          <p:cNvSpPr/>
          <p:nvPr/>
        </p:nvSpPr>
        <p:spPr>
          <a:xfrm>
            <a:off x="5211403" y="4560329"/>
            <a:ext cx="2850595" cy="592237"/>
          </a:xfrm>
          <a:prstGeom prst="chevron">
            <a:avLst/>
          </a:prstGeom>
          <a:solidFill>
            <a:srgbClr val="417074">
              <a:alpha val="91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Bebas Neue" panose="020B0606020202050201" pitchFamily="34" charset="0"/>
                <a:ea typeface="Open Sans" panose="020B0606030504020204" pitchFamily="34" charset="0"/>
                <a:cs typeface="Open Sans" panose="020B0606030504020204" pitchFamily="34" charset="0"/>
                <a:sym typeface="Arial"/>
              </a:rPr>
              <a:t>Subgrantee Selection and grant program</a:t>
            </a:r>
          </a:p>
        </p:txBody>
      </p:sp>
      <p:cxnSp>
        <p:nvCxnSpPr>
          <p:cNvPr id="34" name="Straight Connector 33">
            <a:extLst>
              <a:ext uri="{FF2B5EF4-FFF2-40B4-BE49-F238E27FC236}">
                <a16:creationId xmlns:a16="http://schemas.microsoft.com/office/drawing/2014/main" id="{5820006A-BA81-0320-F86F-92529CFFA714}"/>
              </a:ext>
            </a:extLst>
          </p:cNvPr>
          <p:cNvCxnSpPr>
            <a:cxnSpLocks/>
          </p:cNvCxnSpPr>
          <p:nvPr>
            <p:custDataLst>
              <p:tags r:id="rId3"/>
            </p:custDataLst>
          </p:nvPr>
        </p:nvCxnSpPr>
        <p:spPr bwMode="gray">
          <a:xfrm flipH="1">
            <a:off x="4313743" y="4856814"/>
            <a:ext cx="490779" cy="4830"/>
          </a:xfrm>
          <a:prstGeom prst="line">
            <a:avLst/>
          </a:prstGeom>
          <a:ln w="22225" cap="flat" cmpd="sng" algn="ctr">
            <a:solidFill>
              <a:srgbClr val="205766"/>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9342C89F-4607-5390-5F93-8B337B036A57}"/>
              </a:ext>
            </a:extLst>
          </p:cNvPr>
          <p:cNvSpPr txBox="1"/>
          <p:nvPr/>
        </p:nvSpPr>
        <p:spPr>
          <a:xfrm>
            <a:off x="3247990" y="4585478"/>
            <a:ext cx="122371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Bebas Neue" panose="020B0606020202050201" pitchFamily="34" charset="0"/>
                <a:ea typeface="Calibri"/>
                <a:cs typeface="Calibri"/>
                <a:sym typeface="Arial"/>
              </a:rPr>
              <a:t>Challenge Process</a:t>
            </a:r>
            <a:endParaRPr kumimoji="0" lang="en-US" sz="1600" b="0" i="0" u="none" strike="noStrike" kern="0" cap="none" spc="0" normalizeH="0" baseline="0" noProof="0" dirty="0">
              <a:ln>
                <a:noFill/>
              </a:ln>
              <a:solidFill>
                <a:srgbClr val="000000"/>
              </a:solidFill>
              <a:effectLst/>
              <a:uLnTx/>
              <a:uFillTx/>
              <a:latin typeface="Bebas Neue" panose="020B0606020202050201" pitchFamily="34" charset="0"/>
              <a:ea typeface="+mn-ea"/>
              <a:cs typeface="Arial"/>
              <a:sym typeface="Arial"/>
            </a:endParaRPr>
          </a:p>
        </p:txBody>
      </p:sp>
      <p:sp>
        <p:nvSpPr>
          <p:cNvPr id="37" name="Star: 5 Points 36">
            <a:extLst>
              <a:ext uri="{FF2B5EF4-FFF2-40B4-BE49-F238E27FC236}">
                <a16:creationId xmlns:a16="http://schemas.microsoft.com/office/drawing/2014/main" id="{4819E20D-F1F8-6183-110F-5BB41EE7189D}"/>
              </a:ext>
            </a:extLst>
          </p:cNvPr>
          <p:cNvSpPr/>
          <p:nvPr/>
        </p:nvSpPr>
        <p:spPr>
          <a:xfrm>
            <a:off x="6221310" y="5186608"/>
            <a:ext cx="383708" cy="369826"/>
          </a:xfrm>
          <a:prstGeom prst="star5">
            <a:avLst/>
          </a:prstGeom>
          <a:solidFill>
            <a:srgbClr val="8064A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0" i="0" u="none" strike="noStrike" kern="0" cap="none" spc="0" normalizeH="0" baseline="0" noProof="0">
              <a:ln>
                <a:noFill/>
              </a:ln>
              <a:solidFill>
                <a:srgbClr val="FFFFFF"/>
              </a:solidFill>
              <a:effectLst/>
              <a:uLnTx/>
              <a:uFillTx/>
              <a:latin typeface="Gotham"/>
              <a:ea typeface="+mn-ea"/>
              <a:cs typeface="+mn-cs"/>
              <a:sym typeface="Arial"/>
            </a:endParaRPr>
          </a:p>
        </p:txBody>
      </p:sp>
    </p:spTree>
    <p:extLst>
      <p:ext uri="{BB962C8B-B14F-4D97-AF65-F5344CB8AC3E}">
        <p14:creationId xmlns:p14="http://schemas.microsoft.com/office/powerpoint/2010/main" val="2338551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7"/>
          <p:cNvSpPr/>
          <p:nvPr/>
        </p:nvSpPr>
        <p:spPr>
          <a:xfrm>
            <a:off x="0" y="1"/>
            <a:ext cx="12192000" cy="1592400"/>
          </a:xfrm>
          <a:prstGeom prst="rect">
            <a:avLst/>
          </a:prstGeom>
          <a:solidFill>
            <a:srgbClr val="4170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8" name="Google Shape;328;p37"/>
          <p:cNvPicPr preferRelativeResize="0"/>
          <p:nvPr/>
        </p:nvPicPr>
        <p:blipFill rotWithShape="1">
          <a:blip r:embed="rId3">
            <a:alphaModFix/>
          </a:blip>
          <a:srcRect/>
          <a:stretch/>
        </p:blipFill>
        <p:spPr>
          <a:xfrm>
            <a:off x="9638037" y="208015"/>
            <a:ext cx="2040176" cy="1131083"/>
          </a:xfrm>
          <a:prstGeom prst="rect">
            <a:avLst/>
          </a:prstGeom>
          <a:noFill/>
          <a:ln>
            <a:noFill/>
          </a:ln>
        </p:spPr>
      </p:pic>
      <p:sp>
        <p:nvSpPr>
          <p:cNvPr id="329" name="Google Shape;329;p37"/>
          <p:cNvSpPr txBox="1"/>
          <p:nvPr/>
        </p:nvSpPr>
        <p:spPr>
          <a:xfrm>
            <a:off x="429031" y="380701"/>
            <a:ext cx="1004786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5000" b="0" i="0" u="none" strike="noStrike" cap="none" dirty="0">
                <a:solidFill>
                  <a:schemeClr val="lt1"/>
                </a:solidFill>
                <a:latin typeface="Bebas Neue"/>
                <a:ea typeface="Bebas Neue"/>
                <a:cs typeface="Bebas Neue"/>
                <a:sym typeface="Bebas Neue"/>
              </a:rPr>
              <a:t>BEAD grant application process timeline</a:t>
            </a:r>
            <a:endParaRPr sz="5000" b="0" i="0" u="none" strike="noStrike" cap="none" dirty="0">
              <a:solidFill>
                <a:schemeClr val="lt1"/>
              </a:solidFill>
              <a:latin typeface="Arial"/>
              <a:ea typeface="Arial"/>
              <a:cs typeface="Arial"/>
              <a:sym typeface="Arial"/>
            </a:endParaRPr>
          </a:p>
        </p:txBody>
      </p:sp>
      <p:sp>
        <p:nvSpPr>
          <p:cNvPr id="3" name="TextBox 2">
            <a:extLst>
              <a:ext uri="{FF2B5EF4-FFF2-40B4-BE49-F238E27FC236}">
                <a16:creationId xmlns:a16="http://schemas.microsoft.com/office/drawing/2014/main" id="{39D436C9-EE19-BD69-3FB3-CEBDFFDEA2B4}"/>
              </a:ext>
            </a:extLst>
          </p:cNvPr>
          <p:cNvSpPr txBox="1"/>
          <p:nvPr/>
        </p:nvSpPr>
        <p:spPr>
          <a:xfrm>
            <a:off x="483800" y="2572940"/>
            <a:ext cx="1927997" cy="461665"/>
          </a:xfrm>
          <a:prstGeom prst="rect">
            <a:avLst/>
          </a:prstGeom>
          <a:solidFill>
            <a:srgbClr val="C0504D"/>
          </a:solidFill>
          <a:ln>
            <a:solidFill>
              <a:schemeClr val="bg1"/>
            </a:solidFill>
          </a:ln>
        </p:spPr>
        <p:txBody>
          <a:bodyPr wrap="square" rtlCol="0">
            <a:spAutoFit/>
          </a:bodyPr>
          <a:lstStyle/>
          <a:p>
            <a:pPr algn="ctr"/>
            <a:r>
              <a:rPr lang="en-US" sz="1200" b="0" i="0" dirty="0">
                <a:solidFill>
                  <a:schemeClr val="bg1"/>
                </a:solidFill>
                <a:effectLst/>
                <a:latin typeface="Gotham Book" panose="02000604040000020004" pitchFamily="50" charset="0"/>
              </a:rPr>
              <a:t>Prequalification materials released </a:t>
            </a:r>
            <a:endParaRPr lang="en-US" sz="1200" dirty="0">
              <a:solidFill>
                <a:schemeClr val="bg1"/>
              </a:solidFill>
              <a:latin typeface="Gotham Book" panose="02000604040000020004" pitchFamily="50" charset="0"/>
            </a:endParaRPr>
          </a:p>
        </p:txBody>
      </p:sp>
      <p:sp>
        <p:nvSpPr>
          <p:cNvPr id="4" name="Arrow: Down 3">
            <a:extLst>
              <a:ext uri="{FF2B5EF4-FFF2-40B4-BE49-F238E27FC236}">
                <a16:creationId xmlns:a16="http://schemas.microsoft.com/office/drawing/2014/main" id="{65805C02-1781-21F2-422F-FD95A323BA2A}"/>
              </a:ext>
            </a:extLst>
          </p:cNvPr>
          <p:cNvSpPr/>
          <p:nvPr/>
        </p:nvSpPr>
        <p:spPr>
          <a:xfrm>
            <a:off x="1234293" y="3153205"/>
            <a:ext cx="422910" cy="377113"/>
          </a:xfrm>
          <a:prstGeom prst="downArrow">
            <a:avLst/>
          </a:prstGeom>
          <a:solidFill>
            <a:srgbClr val="3F444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a:extLst>
              <a:ext uri="{FF2B5EF4-FFF2-40B4-BE49-F238E27FC236}">
                <a16:creationId xmlns:a16="http://schemas.microsoft.com/office/drawing/2014/main" id="{9AC0B803-C157-9837-5314-8E675A13882F}"/>
              </a:ext>
            </a:extLst>
          </p:cNvPr>
          <p:cNvSpPr txBox="1"/>
          <p:nvPr/>
        </p:nvSpPr>
        <p:spPr>
          <a:xfrm>
            <a:off x="481750" y="3606410"/>
            <a:ext cx="1927997" cy="461665"/>
          </a:xfrm>
          <a:prstGeom prst="rect">
            <a:avLst/>
          </a:prstGeom>
          <a:solidFill>
            <a:srgbClr val="C0504D"/>
          </a:solidFill>
          <a:ln>
            <a:solidFill>
              <a:schemeClr val="bg1"/>
            </a:solidFill>
          </a:ln>
        </p:spPr>
        <p:txBody>
          <a:bodyPr wrap="square">
            <a:spAutoFit/>
          </a:bodyPr>
          <a:lstStyle/>
          <a:p>
            <a:pPr algn="ctr"/>
            <a:r>
              <a:rPr lang="en-US" sz="1200" b="0" i="0" dirty="0">
                <a:solidFill>
                  <a:schemeClr val="bg1"/>
                </a:solidFill>
                <a:effectLst/>
                <a:latin typeface="Gotham Book" panose="02000604040000020004" pitchFamily="50" charset="0"/>
              </a:rPr>
              <a:t>Prequalification workshop/webinar </a:t>
            </a:r>
            <a:endParaRPr lang="en-US" sz="1200" dirty="0">
              <a:solidFill>
                <a:schemeClr val="bg1"/>
              </a:solidFill>
              <a:latin typeface="Gotham Book" panose="02000604040000020004" pitchFamily="50" charset="0"/>
            </a:endParaRPr>
          </a:p>
        </p:txBody>
      </p:sp>
      <p:sp>
        <p:nvSpPr>
          <p:cNvPr id="7" name="Arrow: Down 6">
            <a:extLst>
              <a:ext uri="{FF2B5EF4-FFF2-40B4-BE49-F238E27FC236}">
                <a16:creationId xmlns:a16="http://schemas.microsoft.com/office/drawing/2014/main" id="{EB185645-A2FA-D356-EA6C-4CE078E1D914}"/>
              </a:ext>
            </a:extLst>
          </p:cNvPr>
          <p:cNvSpPr/>
          <p:nvPr/>
        </p:nvSpPr>
        <p:spPr>
          <a:xfrm>
            <a:off x="1234293" y="4218740"/>
            <a:ext cx="422910" cy="377113"/>
          </a:xfrm>
          <a:prstGeom prst="downArrow">
            <a:avLst/>
          </a:prstGeom>
          <a:solidFill>
            <a:srgbClr val="3F444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TextBox 7">
            <a:extLst>
              <a:ext uri="{FF2B5EF4-FFF2-40B4-BE49-F238E27FC236}">
                <a16:creationId xmlns:a16="http://schemas.microsoft.com/office/drawing/2014/main" id="{F1F92A78-22B2-86E4-EFB7-15A99D456789}"/>
              </a:ext>
            </a:extLst>
          </p:cNvPr>
          <p:cNvSpPr txBox="1"/>
          <p:nvPr/>
        </p:nvSpPr>
        <p:spPr>
          <a:xfrm>
            <a:off x="481750" y="4691612"/>
            <a:ext cx="1927997" cy="646331"/>
          </a:xfrm>
          <a:prstGeom prst="rect">
            <a:avLst/>
          </a:prstGeom>
          <a:solidFill>
            <a:srgbClr val="C0504D"/>
          </a:solidFill>
          <a:ln>
            <a:solidFill>
              <a:schemeClr val="bg1"/>
            </a:solidFill>
          </a:ln>
        </p:spPr>
        <p:txBody>
          <a:bodyPr wrap="square">
            <a:spAutoFit/>
          </a:bodyPr>
          <a:lstStyle/>
          <a:p>
            <a:pPr algn="ctr"/>
            <a:r>
              <a:rPr lang="en-US" sz="1200" b="0" i="0" dirty="0">
                <a:solidFill>
                  <a:schemeClr val="bg1"/>
                </a:solidFill>
                <a:effectLst/>
                <a:latin typeface="Gotham Book" panose="02000604040000020004" pitchFamily="50" charset="0"/>
              </a:rPr>
              <a:t>Prequalification applications accepted by </a:t>
            </a:r>
            <a:r>
              <a:rPr lang="en-US" sz="1200" dirty="0">
                <a:solidFill>
                  <a:schemeClr val="bg1"/>
                </a:solidFill>
                <a:latin typeface="Gotham Book" panose="02000604040000020004" pitchFamily="50" charset="0"/>
              </a:rPr>
              <a:t>WBO</a:t>
            </a:r>
            <a:r>
              <a:rPr lang="en-US" sz="1200" b="0" i="0" dirty="0">
                <a:solidFill>
                  <a:schemeClr val="bg1"/>
                </a:solidFill>
                <a:effectLst/>
                <a:latin typeface="Gotham Book" panose="02000604040000020004" pitchFamily="50" charset="0"/>
              </a:rPr>
              <a:t> </a:t>
            </a:r>
            <a:endParaRPr lang="en-US" sz="1200" dirty="0">
              <a:solidFill>
                <a:schemeClr val="bg1"/>
              </a:solidFill>
              <a:latin typeface="Gotham Book" panose="02000604040000020004" pitchFamily="50" charset="0"/>
            </a:endParaRPr>
          </a:p>
        </p:txBody>
      </p:sp>
      <p:sp>
        <p:nvSpPr>
          <p:cNvPr id="9" name="Arrow: Down 8">
            <a:extLst>
              <a:ext uri="{FF2B5EF4-FFF2-40B4-BE49-F238E27FC236}">
                <a16:creationId xmlns:a16="http://schemas.microsoft.com/office/drawing/2014/main" id="{F659EF59-ADBC-8B53-C6AA-EDDEEE12CBFC}"/>
              </a:ext>
            </a:extLst>
          </p:cNvPr>
          <p:cNvSpPr/>
          <p:nvPr/>
        </p:nvSpPr>
        <p:spPr>
          <a:xfrm>
            <a:off x="1234293" y="5443427"/>
            <a:ext cx="422910" cy="377113"/>
          </a:xfrm>
          <a:prstGeom prst="downArrow">
            <a:avLst/>
          </a:prstGeom>
          <a:solidFill>
            <a:srgbClr val="3F444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TextBox 9">
            <a:extLst>
              <a:ext uri="{FF2B5EF4-FFF2-40B4-BE49-F238E27FC236}">
                <a16:creationId xmlns:a16="http://schemas.microsoft.com/office/drawing/2014/main" id="{EFE3BBB7-9D50-15CE-0BBE-16C306CE756D}"/>
              </a:ext>
            </a:extLst>
          </p:cNvPr>
          <p:cNvSpPr txBox="1"/>
          <p:nvPr/>
        </p:nvSpPr>
        <p:spPr>
          <a:xfrm>
            <a:off x="483801" y="5880104"/>
            <a:ext cx="1927997" cy="646331"/>
          </a:xfrm>
          <a:prstGeom prst="rect">
            <a:avLst/>
          </a:prstGeom>
          <a:solidFill>
            <a:srgbClr val="C0504D"/>
          </a:solidFill>
          <a:ln>
            <a:solidFill>
              <a:schemeClr val="bg1"/>
            </a:solidFill>
          </a:ln>
        </p:spPr>
        <p:txBody>
          <a:bodyPr wrap="square">
            <a:spAutoFit/>
          </a:bodyPr>
          <a:lstStyle/>
          <a:p>
            <a:pPr algn="ctr"/>
            <a:r>
              <a:rPr lang="en-US" sz="1200" b="0" i="0" dirty="0">
                <a:solidFill>
                  <a:schemeClr val="bg1"/>
                </a:solidFill>
                <a:effectLst/>
                <a:latin typeface="Gotham Book" panose="02000604040000020004" pitchFamily="50" charset="0"/>
              </a:rPr>
              <a:t>Announcement of prequalification determinations </a:t>
            </a:r>
            <a:endParaRPr lang="en-US" sz="1200" dirty="0">
              <a:solidFill>
                <a:schemeClr val="bg1"/>
              </a:solidFill>
              <a:latin typeface="Gotham Book" panose="02000604040000020004" pitchFamily="50" charset="0"/>
            </a:endParaRPr>
          </a:p>
        </p:txBody>
      </p:sp>
      <p:sp>
        <p:nvSpPr>
          <p:cNvPr id="11" name="Google Shape;213;p30">
            <a:extLst>
              <a:ext uri="{FF2B5EF4-FFF2-40B4-BE49-F238E27FC236}">
                <a16:creationId xmlns:a16="http://schemas.microsoft.com/office/drawing/2014/main" id="{900854C9-148A-0B53-97BB-9E77A4001307}"/>
              </a:ext>
            </a:extLst>
          </p:cNvPr>
          <p:cNvSpPr>
            <a:spLocks/>
          </p:cNvSpPr>
          <p:nvPr/>
        </p:nvSpPr>
        <p:spPr>
          <a:xfrm>
            <a:off x="0" y="1549681"/>
            <a:ext cx="12191999" cy="884986"/>
          </a:xfrm>
          <a:prstGeom prst="rect">
            <a:avLst/>
          </a:prstGeom>
          <a:solidFill>
            <a:srgbClr val="3F444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Gotham" panose="02000504050000020004" pitchFamily="2" charset="0"/>
              <a:ea typeface="Arial"/>
              <a:cs typeface="Arial"/>
              <a:sym typeface="Arial"/>
            </a:endParaRPr>
          </a:p>
        </p:txBody>
      </p:sp>
      <p:sp>
        <p:nvSpPr>
          <p:cNvPr id="12" name="TextBox 11">
            <a:extLst>
              <a:ext uri="{FF2B5EF4-FFF2-40B4-BE49-F238E27FC236}">
                <a16:creationId xmlns:a16="http://schemas.microsoft.com/office/drawing/2014/main" id="{6C29A632-0C12-AD23-4B88-405B0994DA14}"/>
              </a:ext>
            </a:extLst>
          </p:cNvPr>
          <p:cNvSpPr txBox="1">
            <a:spLocks/>
          </p:cNvSpPr>
          <p:nvPr/>
        </p:nvSpPr>
        <p:spPr>
          <a:xfrm>
            <a:off x="305153" y="1657427"/>
            <a:ext cx="2281194" cy="707886"/>
          </a:xfrm>
          <a:prstGeom prst="rect">
            <a:avLst/>
          </a:prstGeom>
          <a:noFill/>
        </p:spPr>
        <p:txBody>
          <a:bodyPr wrap="square" rtlCol="0">
            <a:spAutoFit/>
          </a:bodyPr>
          <a:lstStyle/>
          <a:p>
            <a:pPr algn="ctr"/>
            <a:r>
              <a:rPr lang="en-US" sz="2000" b="1" dirty="0">
                <a:solidFill>
                  <a:schemeClr val="bg1"/>
                </a:solidFill>
                <a:latin typeface="Gotham Book" panose="02000604040000020004" pitchFamily="50" charset="0"/>
                <a:cs typeface="Segoe UI" panose="020B0502040204020203" pitchFamily="34" charset="0"/>
              </a:rPr>
              <a:t>Prequalification Phase</a:t>
            </a:r>
          </a:p>
        </p:txBody>
      </p:sp>
      <p:cxnSp>
        <p:nvCxnSpPr>
          <p:cNvPr id="13" name="Straight Connector 12">
            <a:extLst>
              <a:ext uri="{FF2B5EF4-FFF2-40B4-BE49-F238E27FC236}">
                <a16:creationId xmlns:a16="http://schemas.microsoft.com/office/drawing/2014/main" id="{6D3A3D55-D5C5-249C-FBAE-89FA420930D7}"/>
              </a:ext>
            </a:extLst>
          </p:cNvPr>
          <p:cNvCxnSpPr>
            <a:cxnSpLocks/>
          </p:cNvCxnSpPr>
          <p:nvPr/>
        </p:nvCxnSpPr>
        <p:spPr>
          <a:xfrm>
            <a:off x="2926080" y="1548182"/>
            <a:ext cx="0" cy="886485"/>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315A2C6-BE15-C171-52E0-1E217461BAB5}"/>
              </a:ext>
            </a:extLst>
          </p:cNvPr>
          <p:cNvSpPr txBox="1">
            <a:spLocks/>
          </p:cNvSpPr>
          <p:nvPr/>
        </p:nvSpPr>
        <p:spPr>
          <a:xfrm>
            <a:off x="3356154" y="1793882"/>
            <a:ext cx="2281194" cy="400110"/>
          </a:xfrm>
          <a:prstGeom prst="rect">
            <a:avLst/>
          </a:prstGeom>
          <a:noFill/>
        </p:spPr>
        <p:txBody>
          <a:bodyPr wrap="square" rtlCol="0">
            <a:spAutoFit/>
          </a:bodyPr>
          <a:lstStyle/>
          <a:p>
            <a:pPr algn="ctr"/>
            <a:r>
              <a:rPr lang="en-US" sz="2000" b="1" dirty="0">
                <a:solidFill>
                  <a:schemeClr val="bg1"/>
                </a:solidFill>
                <a:latin typeface="Gotham Book" panose="02000604040000020004" pitchFamily="50" charset="0"/>
                <a:cs typeface="Segoe UI" panose="020B0502040204020203" pitchFamily="34" charset="0"/>
              </a:rPr>
              <a:t>Scoring Phase</a:t>
            </a:r>
          </a:p>
        </p:txBody>
      </p:sp>
      <p:cxnSp>
        <p:nvCxnSpPr>
          <p:cNvPr id="15" name="Straight Connector 14">
            <a:extLst>
              <a:ext uri="{FF2B5EF4-FFF2-40B4-BE49-F238E27FC236}">
                <a16:creationId xmlns:a16="http://schemas.microsoft.com/office/drawing/2014/main" id="{18E5AC9B-ABC7-CA71-6F28-399EBA79E6DE}"/>
              </a:ext>
            </a:extLst>
          </p:cNvPr>
          <p:cNvCxnSpPr>
            <a:cxnSpLocks/>
            <a:stCxn id="11" idx="0"/>
          </p:cNvCxnSpPr>
          <p:nvPr/>
        </p:nvCxnSpPr>
        <p:spPr>
          <a:xfrm>
            <a:off x="6096000" y="1549681"/>
            <a:ext cx="1904" cy="884986"/>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9CD5AB6-87BB-6EED-BFA5-173F346FC9B1}"/>
              </a:ext>
            </a:extLst>
          </p:cNvPr>
          <p:cNvSpPr txBox="1">
            <a:spLocks/>
          </p:cNvSpPr>
          <p:nvPr/>
        </p:nvSpPr>
        <p:spPr>
          <a:xfrm>
            <a:off x="6543893" y="1655116"/>
            <a:ext cx="2281194" cy="707886"/>
          </a:xfrm>
          <a:prstGeom prst="rect">
            <a:avLst/>
          </a:prstGeom>
          <a:noFill/>
        </p:spPr>
        <p:txBody>
          <a:bodyPr wrap="square" rtlCol="0">
            <a:spAutoFit/>
          </a:bodyPr>
          <a:lstStyle/>
          <a:p>
            <a:pPr algn="ctr"/>
            <a:r>
              <a:rPr lang="en-US" sz="2000" b="1" dirty="0">
                <a:solidFill>
                  <a:schemeClr val="bg1"/>
                </a:solidFill>
                <a:latin typeface="Gotham Book" panose="02000604040000020004" pitchFamily="50" charset="0"/>
                <a:cs typeface="Segoe UI" panose="020B0502040204020203" pitchFamily="34" charset="0"/>
              </a:rPr>
              <a:t>Negotiation Phase</a:t>
            </a:r>
          </a:p>
        </p:txBody>
      </p:sp>
      <p:cxnSp>
        <p:nvCxnSpPr>
          <p:cNvPr id="17" name="Straight Connector 16">
            <a:extLst>
              <a:ext uri="{FF2B5EF4-FFF2-40B4-BE49-F238E27FC236}">
                <a16:creationId xmlns:a16="http://schemas.microsoft.com/office/drawing/2014/main" id="{9CA65FAC-B0FC-75A9-03DE-38816C1E4DBE}"/>
              </a:ext>
            </a:extLst>
          </p:cNvPr>
          <p:cNvCxnSpPr>
            <a:cxnSpLocks/>
          </p:cNvCxnSpPr>
          <p:nvPr/>
        </p:nvCxnSpPr>
        <p:spPr>
          <a:xfrm>
            <a:off x="9296400" y="1548182"/>
            <a:ext cx="0" cy="887605"/>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90D1774-8A9B-D3E1-ABA6-92A30FA6050A}"/>
              </a:ext>
            </a:extLst>
          </p:cNvPr>
          <p:cNvSpPr txBox="1">
            <a:spLocks/>
          </p:cNvSpPr>
          <p:nvPr/>
        </p:nvSpPr>
        <p:spPr>
          <a:xfrm>
            <a:off x="9582582" y="1637876"/>
            <a:ext cx="2281194" cy="707886"/>
          </a:xfrm>
          <a:prstGeom prst="rect">
            <a:avLst/>
          </a:prstGeom>
          <a:noFill/>
        </p:spPr>
        <p:txBody>
          <a:bodyPr wrap="square" rtlCol="0">
            <a:spAutoFit/>
          </a:bodyPr>
          <a:lstStyle/>
          <a:p>
            <a:pPr algn="ctr"/>
            <a:r>
              <a:rPr lang="en-US" sz="2000" b="1" dirty="0">
                <a:solidFill>
                  <a:schemeClr val="bg1"/>
                </a:solidFill>
                <a:latin typeface="Gotham Book" panose="02000604040000020004" pitchFamily="50" charset="0"/>
                <a:cs typeface="Segoe UI" panose="020B0502040204020203" pitchFamily="34" charset="0"/>
              </a:rPr>
              <a:t>Final Submission</a:t>
            </a:r>
          </a:p>
        </p:txBody>
      </p:sp>
      <p:sp>
        <p:nvSpPr>
          <p:cNvPr id="22" name="TextBox 21">
            <a:extLst>
              <a:ext uri="{FF2B5EF4-FFF2-40B4-BE49-F238E27FC236}">
                <a16:creationId xmlns:a16="http://schemas.microsoft.com/office/drawing/2014/main" id="{9CA9C580-CAA9-47D1-C041-1FED1052F031}"/>
              </a:ext>
            </a:extLst>
          </p:cNvPr>
          <p:cNvSpPr txBox="1"/>
          <p:nvPr/>
        </p:nvSpPr>
        <p:spPr>
          <a:xfrm>
            <a:off x="3537998" y="2562474"/>
            <a:ext cx="1888033" cy="646331"/>
          </a:xfrm>
          <a:prstGeom prst="rect">
            <a:avLst/>
          </a:prstGeom>
          <a:solidFill>
            <a:srgbClr val="C0504D"/>
          </a:solidFill>
          <a:ln>
            <a:solidFill>
              <a:schemeClr val="bg1"/>
            </a:solidFill>
          </a:ln>
        </p:spPr>
        <p:txBody>
          <a:bodyPr wrap="square">
            <a:spAutoFit/>
          </a:bodyPr>
          <a:lstStyle/>
          <a:p>
            <a:pPr algn="ctr"/>
            <a:r>
              <a:rPr lang="en-US" sz="1200" b="0" i="0" dirty="0">
                <a:solidFill>
                  <a:schemeClr val="bg1"/>
                </a:solidFill>
                <a:effectLst/>
                <a:latin typeface="Gotham Book" panose="02000604040000020004" pitchFamily="50" charset="0"/>
              </a:rPr>
              <a:t>BEAD grant application materials</a:t>
            </a:r>
            <a:r>
              <a:rPr lang="en-US" sz="1200" dirty="0">
                <a:solidFill>
                  <a:schemeClr val="bg1"/>
                </a:solidFill>
                <a:latin typeface="Gotham Book" panose="02000604040000020004" pitchFamily="50" charset="0"/>
              </a:rPr>
              <a:t> </a:t>
            </a:r>
            <a:r>
              <a:rPr lang="en-US" sz="1200" b="0" i="0" dirty="0">
                <a:solidFill>
                  <a:schemeClr val="bg1"/>
                </a:solidFill>
                <a:effectLst/>
                <a:latin typeface="Gotham Book" panose="02000604040000020004" pitchFamily="50" charset="0"/>
              </a:rPr>
              <a:t>released </a:t>
            </a:r>
            <a:endParaRPr lang="en-US" sz="1200" dirty="0">
              <a:solidFill>
                <a:schemeClr val="bg1"/>
              </a:solidFill>
              <a:latin typeface="Gotham Book" panose="02000604040000020004" pitchFamily="50" charset="0"/>
            </a:endParaRPr>
          </a:p>
        </p:txBody>
      </p:sp>
      <p:sp>
        <p:nvSpPr>
          <p:cNvPr id="23" name="Arrow: Down 22">
            <a:extLst>
              <a:ext uri="{FF2B5EF4-FFF2-40B4-BE49-F238E27FC236}">
                <a16:creationId xmlns:a16="http://schemas.microsoft.com/office/drawing/2014/main" id="{F5D6F52A-78A3-AEB4-FAAA-22480382AB31}"/>
              </a:ext>
            </a:extLst>
          </p:cNvPr>
          <p:cNvSpPr/>
          <p:nvPr/>
        </p:nvSpPr>
        <p:spPr>
          <a:xfrm>
            <a:off x="4251719" y="3301645"/>
            <a:ext cx="422910" cy="377113"/>
          </a:xfrm>
          <a:prstGeom prst="downArrow">
            <a:avLst/>
          </a:prstGeom>
          <a:solidFill>
            <a:srgbClr val="3F444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TextBox 23">
            <a:extLst>
              <a:ext uri="{FF2B5EF4-FFF2-40B4-BE49-F238E27FC236}">
                <a16:creationId xmlns:a16="http://schemas.microsoft.com/office/drawing/2014/main" id="{EAEFBBE8-5F41-4C48-97A3-468D202F0992}"/>
              </a:ext>
            </a:extLst>
          </p:cNvPr>
          <p:cNvSpPr txBox="1"/>
          <p:nvPr/>
        </p:nvSpPr>
        <p:spPr>
          <a:xfrm>
            <a:off x="3524964" y="3744909"/>
            <a:ext cx="1927997" cy="646331"/>
          </a:xfrm>
          <a:prstGeom prst="rect">
            <a:avLst/>
          </a:prstGeom>
          <a:solidFill>
            <a:srgbClr val="C0504D"/>
          </a:solidFill>
          <a:ln>
            <a:solidFill>
              <a:schemeClr val="bg1"/>
            </a:solidFill>
          </a:ln>
        </p:spPr>
        <p:txBody>
          <a:bodyPr wrap="square">
            <a:spAutoFit/>
          </a:bodyPr>
          <a:lstStyle/>
          <a:p>
            <a:pPr algn="ctr"/>
            <a:r>
              <a:rPr lang="en-US" sz="1200" b="0" i="0" dirty="0">
                <a:solidFill>
                  <a:schemeClr val="bg1"/>
                </a:solidFill>
                <a:effectLst/>
                <a:latin typeface="Gotham Book" panose="02000604040000020004" pitchFamily="50" charset="0"/>
              </a:rPr>
              <a:t>BEAD grant application workshop/webinar </a:t>
            </a:r>
            <a:endParaRPr lang="en-US" sz="1200" dirty="0">
              <a:solidFill>
                <a:schemeClr val="bg1"/>
              </a:solidFill>
              <a:latin typeface="Gotham Book" panose="02000604040000020004" pitchFamily="50" charset="0"/>
            </a:endParaRPr>
          </a:p>
        </p:txBody>
      </p:sp>
      <p:sp>
        <p:nvSpPr>
          <p:cNvPr id="25" name="Arrow: Down 24">
            <a:extLst>
              <a:ext uri="{FF2B5EF4-FFF2-40B4-BE49-F238E27FC236}">
                <a16:creationId xmlns:a16="http://schemas.microsoft.com/office/drawing/2014/main" id="{A7F50607-2C9D-E75E-FE28-5D06A6226802}"/>
              </a:ext>
            </a:extLst>
          </p:cNvPr>
          <p:cNvSpPr/>
          <p:nvPr/>
        </p:nvSpPr>
        <p:spPr>
          <a:xfrm>
            <a:off x="4261710" y="4462510"/>
            <a:ext cx="422910" cy="377113"/>
          </a:xfrm>
          <a:prstGeom prst="downArrow">
            <a:avLst/>
          </a:prstGeom>
          <a:solidFill>
            <a:srgbClr val="3F444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TextBox 25">
            <a:extLst>
              <a:ext uri="{FF2B5EF4-FFF2-40B4-BE49-F238E27FC236}">
                <a16:creationId xmlns:a16="http://schemas.microsoft.com/office/drawing/2014/main" id="{D719D42B-7A7A-FE22-EC8C-507118162148}"/>
              </a:ext>
            </a:extLst>
          </p:cNvPr>
          <p:cNvSpPr txBox="1"/>
          <p:nvPr/>
        </p:nvSpPr>
        <p:spPr>
          <a:xfrm>
            <a:off x="3524964" y="4876278"/>
            <a:ext cx="1927997" cy="461665"/>
          </a:xfrm>
          <a:prstGeom prst="rect">
            <a:avLst/>
          </a:prstGeom>
          <a:solidFill>
            <a:srgbClr val="C0504D"/>
          </a:solidFill>
          <a:ln>
            <a:solidFill>
              <a:schemeClr val="bg1"/>
            </a:solidFill>
          </a:ln>
        </p:spPr>
        <p:txBody>
          <a:bodyPr wrap="square">
            <a:spAutoFit/>
          </a:bodyPr>
          <a:lstStyle/>
          <a:p>
            <a:pPr algn="ctr"/>
            <a:r>
              <a:rPr lang="en-US" sz="1200" b="0" i="0" dirty="0">
                <a:solidFill>
                  <a:schemeClr val="bg1"/>
                </a:solidFill>
                <a:effectLst/>
                <a:latin typeface="Gotham Book" panose="02000604040000020004" pitchFamily="50" charset="0"/>
              </a:rPr>
              <a:t>BEAD applications accepted by </a:t>
            </a:r>
            <a:r>
              <a:rPr lang="en-US" sz="1200" dirty="0">
                <a:solidFill>
                  <a:schemeClr val="bg1"/>
                </a:solidFill>
                <a:latin typeface="Gotham Book" panose="02000604040000020004" pitchFamily="50" charset="0"/>
              </a:rPr>
              <a:t>WBO</a:t>
            </a:r>
            <a:r>
              <a:rPr lang="en-US" sz="1200" b="0" i="0" dirty="0">
                <a:solidFill>
                  <a:schemeClr val="bg1"/>
                </a:solidFill>
                <a:effectLst/>
                <a:latin typeface="Gotham Book" panose="02000604040000020004" pitchFamily="50" charset="0"/>
              </a:rPr>
              <a:t> </a:t>
            </a:r>
            <a:endParaRPr lang="en-US" sz="1200" dirty="0">
              <a:solidFill>
                <a:schemeClr val="bg1"/>
              </a:solidFill>
              <a:latin typeface="Gotham Book" panose="02000604040000020004" pitchFamily="50" charset="0"/>
            </a:endParaRPr>
          </a:p>
        </p:txBody>
      </p:sp>
      <p:sp>
        <p:nvSpPr>
          <p:cNvPr id="27" name="Arrow: Down 26">
            <a:extLst>
              <a:ext uri="{FF2B5EF4-FFF2-40B4-BE49-F238E27FC236}">
                <a16:creationId xmlns:a16="http://schemas.microsoft.com/office/drawing/2014/main" id="{51B6EE17-3C78-B626-4A9C-835DB590292C}"/>
              </a:ext>
            </a:extLst>
          </p:cNvPr>
          <p:cNvSpPr/>
          <p:nvPr/>
        </p:nvSpPr>
        <p:spPr>
          <a:xfrm>
            <a:off x="4271701" y="5419140"/>
            <a:ext cx="422910" cy="377113"/>
          </a:xfrm>
          <a:prstGeom prst="downArrow">
            <a:avLst/>
          </a:prstGeom>
          <a:solidFill>
            <a:srgbClr val="3F444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TextBox 27">
            <a:extLst>
              <a:ext uri="{FF2B5EF4-FFF2-40B4-BE49-F238E27FC236}">
                <a16:creationId xmlns:a16="http://schemas.microsoft.com/office/drawing/2014/main" id="{597A4835-1501-F889-0DA6-F2BEF535A9C4}"/>
              </a:ext>
            </a:extLst>
          </p:cNvPr>
          <p:cNvSpPr txBox="1"/>
          <p:nvPr/>
        </p:nvSpPr>
        <p:spPr>
          <a:xfrm>
            <a:off x="3509167" y="5849327"/>
            <a:ext cx="1947978" cy="830997"/>
          </a:xfrm>
          <a:prstGeom prst="rect">
            <a:avLst/>
          </a:prstGeom>
          <a:solidFill>
            <a:srgbClr val="C0504D"/>
          </a:solidFill>
          <a:ln>
            <a:solidFill>
              <a:schemeClr val="bg1"/>
            </a:solidFill>
          </a:ln>
        </p:spPr>
        <p:txBody>
          <a:bodyPr wrap="square">
            <a:spAutoFit/>
          </a:bodyPr>
          <a:lstStyle/>
          <a:p>
            <a:pPr algn="ctr"/>
            <a:r>
              <a:rPr lang="en-US" sz="1200" dirty="0">
                <a:solidFill>
                  <a:schemeClr val="bg1"/>
                </a:solidFill>
                <a:latin typeface="Gotham Book" panose="02000604040000020004" pitchFamily="50" charset="0"/>
              </a:rPr>
              <a:t>WBO</a:t>
            </a:r>
            <a:r>
              <a:rPr lang="en-US" sz="1200" b="0" i="0" dirty="0">
                <a:solidFill>
                  <a:schemeClr val="bg1"/>
                </a:solidFill>
                <a:effectLst/>
                <a:latin typeface="Gotham Book" panose="02000604040000020004" pitchFamily="50" charset="0"/>
              </a:rPr>
              <a:t> review of BEAD grant application submissions, including curing as necessary </a:t>
            </a:r>
            <a:endParaRPr lang="en-US" sz="1200" dirty="0">
              <a:solidFill>
                <a:schemeClr val="bg1"/>
              </a:solidFill>
              <a:latin typeface="Gotham Book" panose="02000604040000020004" pitchFamily="50" charset="0"/>
            </a:endParaRPr>
          </a:p>
        </p:txBody>
      </p:sp>
      <p:sp>
        <p:nvSpPr>
          <p:cNvPr id="29" name="TextBox 28">
            <a:extLst>
              <a:ext uri="{FF2B5EF4-FFF2-40B4-BE49-F238E27FC236}">
                <a16:creationId xmlns:a16="http://schemas.microsoft.com/office/drawing/2014/main" id="{5A17A970-10C0-E7DC-662E-FA1B755272F7}"/>
              </a:ext>
            </a:extLst>
          </p:cNvPr>
          <p:cNvSpPr txBox="1"/>
          <p:nvPr/>
        </p:nvSpPr>
        <p:spPr>
          <a:xfrm>
            <a:off x="6749048" y="3557493"/>
            <a:ext cx="1947978" cy="646331"/>
          </a:xfrm>
          <a:prstGeom prst="rect">
            <a:avLst/>
          </a:prstGeom>
          <a:solidFill>
            <a:srgbClr val="C0504D"/>
          </a:solidFill>
          <a:ln>
            <a:solidFill>
              <a:schemeClr val="bg1"/>
            </a:solidFill>
          </a:ln>
        </p:spPr>
        <p:txBody>
          <a:bodyPr wrap="square">
            <a:spAutoFit/>
          </a:bodyPr>
          <a:lstStyle/>
          <a:p>
            <a:pPr algn="ctr"/>
            <a:r>
              <a:rPr lang="en-US" sz="1200" b="0" i="0" dirty="0">
                <a:solidFill>
                  <a:schemeClr val="bg1"/>
                </a:solidFill>
                <a:effectLst/>
                <a:latin typeface="Gotham Book" panose="02000604040000020004" pitchFamily="50" charset="0"/>
              </a:rPr>
              <a:t>Negotiation process and/or second phase grant window open </a:t>
            </a:r>
            <a:endParaRPr lang="en-US" sz="1200" dirty="0">
              <a:solidFill>
                <a:schemeClr val="bg1"/>
              </a:solidFill>
              <a:latin typeface="Gotham Book" panose="02000604040000020004" pitchFamily="50" charset="0"/>
            </a:endParaRPr>
          </a:p>
        </p:txBody>
      </p:sp>
      <p:sp>
        <p:nvSpPr>
          <p:cNvPr id="30" name="Arrow: Down 29">
            <a:extLst>
              <a:ext uri="{FF2B5EF4-FFF2-40B4-BE49-F238E27FC236}">
                <a16:creationId xmlns:a16="http://schemas.microsoft.com/office/drawing/2014/main" id="{B08F311D-DD2E-5FC3-124D-9E940A7FEF1B}"/>
              </a:ext>
            </a:extLst>
          </p:cNvPr>
          <p:cNvSpPr/>
          <p:nvPr/>
        </p:nvSpPr>
        <p:spPr>
          <a:xfrm>
            <a:off x="7511582" y="4270250"/>
            <a:ext cx="422910" cy="377113"/>
          </a:xfrm>
          <a:prstGeom prst="downArrow">
            <a:avLst/>
          </a:prstGeom>
          <a:solidFill>
            <a:srgbClr val="3F444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TextBox 30">
            <a:extLst>
              <a:ext uri="{FF2B5EF4-FFF2-40B4-BE49-F238E27FC236}">
                <a16:creationId xmlns:a16="http://schemas.microsoft.com/office/drawing/2014/main" id="{D375D9FE-369F-E040-848C-658BC6147BF3}"/>
              </a:ext>
            </a:extLst>
          </p:cNvPr>
          <p:cNvSpPr txBox="1"/>
          <p:nvPr/>
        </p:nvSpPr>
        <p:spPr>
          <a:xfrm>
            <a:off x="6733154" y="4722494"/>
            <a:ext cx="1927997" cy="830997"/>
          </a:xfrm>
          <a:prstGeom prst="rect">
            <a:avLst/>
          </a:prstGeom>
          <a:solidFill>
            <a:srgbClr val="C0504D"/>
          </a:solidFill>
          <a:ln>
            <a:solidFill>
              <a:schemeClr val="bg1"/>
            </a:solidFill>
          </a:ln>
        </p:spPr>
        <p:txBody>
          <a:bodyPr wrap="square">
            <a:spAutoFit/>
          </a:bodyPr>
          <a:lstStyle/>
          <a:p>
            <a:pPr algn="ctr"/>
            <a:r>
              <a:rPr lang="en-US" sz="1200" b="0" i="0" dirty="0">
                <a:solidFill>
                  <a:schemeClr val="bg1"/>
                </a:solidFill>
                <a:effectLst/>
                <a:latin typeface="Gotham Book" panose="02000604040000020004" pitchFamily="50" charset="0"/>
              </a:rPr>
              <a:t>Review of BEAD grant application materials, including curing as necessary </a:t>
            </a:r>
            <a:endParaRPr lang="en-US" sz="1200" dirty="0">
              <a:solidFill>
                <a:schemeClr val="bg1"/>
              </a:solidFill>
              <a:latin typeface="Gotham Book" panose="02000604040000020004" pitchFamily="50" charset="0"/>
            </a:endParaRPr>
          </a:p>
        </p:txBody>
      </p:sp>
      <p:sp>
        <p:nvSpPr>
          <p:cNvPr id="32" name="Arrow: Down 31">
            <a:extLst>
              <a:ext uri="{FF2B5EF4-FFF2-40B4-BE49-F238E27FC236}">
                <a16:creationId xmlns:a16="http://schemas.microsoft.com/office/drawing/2014/main" id="{C39D3874-14E6-745E-ED37-BEE89F1D5AE4}"/>
              </a:ext>
            </a:extLst>
          </p:cNvPr>
          <p:cNvSpPr/>
          <p:nvPr/>
        </p:nvSpPr>
        <p:spPr>
          <a:xfrm>
            <a:off x="10559989" y="4304073"/>
            <a:ext cx="422910" cy="377113"/>
          </a:xfrm>
          <a:prstGeom prst="downArrow">
            <a:avLst/>
          </a:prstGeom>
          <a:solidFill>
            <a:srgbClr val="3F444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1080782D-7C8C-6569-62A5-5286DE3B5249}"/>
              </a:ext>
            </a:extLst>
          </p:cNvPr>
          <p:cNvSpPr txBox="1"/>
          <p:nvPr/>
        </p:nvSpPr>
        <p:spPr>
          <a:xfrm>
            <a:off x="9807446" y="3196471"/>
            <a:ext cx="1927997" cy="1015663"/>
          </a:xfrm>
          <a:prstGeom prst="rect">
            <a:avLst/>
          </a:prstGeom>
          <a:solidFill>
            <a:srgbClr val="417074"/>
          </a:solidFill>
          <a:ln>
            <a:solidFill>
              <a:schemeClr val="bg1"/>
            </a:solidFill>
          </a:ln>
        </p:spPr>
        <p:txBody>
          <a:bodyPr wrap="square">
            <a:spAutoFit/>
          </a:bodyPr>
          <a:lstStyle/>
          <a:p>
            <a:pPr algn="ctr"/>
            <a:r>
              <a:rPr lang="en-US" sz="1200" b="1" i="0" dirty="0">
                <a:solidFill>
                  <a:schemeClr val="bg1"/>
                </a:solidFill>
                <a:effectLst/>
                <a:latin typeface="Gotham Book" panose="02000604040000020004" pitchFamily="50" charset="0"/>
              </a:rPr>
              <a:t>Public comment period and announcement of provisional BEAD grant awards </a:t>
            </a:r>
            <a:endParaRPr lang="en-US" sz="1200" b="1" dirty="0">
              <a:solidFill>
                <a:schemeClr val="bg1"/>
              </a:solidFill>
              <a:latin typeface="Gotham Book" panose="02000604040000020004" pitchFamily="50" charset="0"/>
            </a:endParaRPr>
          </a:p>
        </p:txBody>
      </p:sp>
      <p:sp>
        <p:nvSpPr>
          <p:cNvPr id="34" name="TextBox 33">
            <a:extLst>
              <a:ext uri="{FF2B5EF4-FFF2-40B4-BE49-F238E27FC236}">
                <a16:creationId xmlns:a16="http://schemas.microsoft.com/office/drawing/2014/main" id="{6E618509-D91B-F5BE-4AE7-201B4D7EDBCC}"/>
              </a:ext>
            </a:extLst>
          </p:cNvPr>
          <p:cNvSpPr txBox="1"/>
          <p:nvPr/>
        </p:nvSpPr>
        <p:spPr>
          <a:xfrm>
            <a:off x="9807713" y="4763293"/>
            <a:ext cx="1927997" cy="1200329"/>
          </a:xfrm>
          <a:prstGeom prst="rect">
            <a:avLst/>
          </a:prstGeom>
          <a:solidFill>
            <a:srgbClr val="417074"/>
          </a:solidFill>
          <a:ln>
            <a:solidFill>
              <a:schemeClr val="bg1"/>
            </a:solidFill>
          </a:ln>
        </p:spPr>
        <p:txBody>
          <a:bodyPr wrap="square">
            <a:spAutoFit/>
          </a:bodyPr>
          <a:lstStyle/>
          <a:p>
            <a:pPr algn="ctr"/>
            <a:r>
              <a:rPr lang="en-US" sz="1200" b="1" i="0" dirty="0">
                <a:solidFill>
                  <a:schemeClr val="bg1"/>
                </a:solidFill>
                <a:effectLst/>
                <a:latin typeface="Gotham Book" panose="02000604040000020004" pitchFamily="50" charset="0"/>
              </a:rPr>
              <a:t>Submission of the draft BEAD Final Proposal to NTIA (within </a:t>
            </a:r>
            <a:r>
              <a:rPr lang="en-US" sz="1200" b="1" dirty="0">
                <a:solidFill>
                  <a:schemeClr val="bg1"/>
                </a:solidFill>
                <a:latin typeface="Gotham Book" panose="02000604040000020004" pitchFamily="50" charset="0"/>
              </a:rPr>
              <a:t>365 days of approval of Initial Proposal Volume II)</a:t>
            </a:r>
          </a:p>
        </p:txBody>
      </p:sp>
    </p:spTree>
    <p:extLst>
      <p:ext uri="{BB962C8B-B14F-4D97-AF65-F5344CB8AC3E}">
        <p14:creationId xmlns:p14="http://schemas.microsoft.com/office/powerpoint/2010/main" val="2796873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24"/>
        <p:cNvGrpSpPr/>
        <p:nvPr/>
      </p:nvGrpSpPr>
      <p:grpSpPr>
        <a:xfrm>
          <a:off x="0" y="0"/>
          <a:ext cx="0" cy="0"/>
          <a:chOff x="0" y="0"/>
          <a:chExt cx="0" cy="0"/>
        </a:xfrm>
      </p:grpSpPr>
      <p:sp>
        <p:nvSpPr>
          <p:cNvPr id="225" name="Google Shape;225;p31"/>
          <p:cNvSpPr/>
          <p:nvPr/>
        </p:nvSpPr>
        <p:spPr>
          <a:xfrm>
            <a:off x="0" y="0"/>
            <a:ext cx="12192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1"/>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227" name="Google Shape;227;p31"/>
          <p:cNvSpPr txBox="1">
            <a:spLocks noGrp="1"/>
          </p:cNvSpPr>
          <p:nvPr>
            <p:ph type="title"/>
          </p:nvPr>
        </p:nvSpPr>
        <p:spPr>
          <a:xfrm>
            <a:off x="4566260" y="3531557"/>
            <a:ext cx="7077099" cy="2259040"/>
          </a:xfrm>
          <a:prstGeom prst="rect">
            <a:avLst/>
          </a:prstGeom>
          <a:noFill/>
          <a:ln>
            <a:noFill/>
          </a:ln>
        </p:spPr>
        <p:txBody>
          <a:bodyPr spcFirstLastPara="1" wrap="square" lIns="91425" tIns="45700" rIns="91425" bIns="45700" anchor="b" anchorCtr="0">
            <a:spAutoFit/>
          </a:bodyPr>
          <a:lstStyle/>
          <a:p>
            <a:pPr marL="0" lvl="0" indent="0" algn="l" rtl="0">
              <a:lnSpc>
                <a:spcPct val="80000"/>
              </a:lnSpc>
              <a:spcBef>
                <a:spcPts val="0"/>
              </a:spcBef>
              <a:spcAft>
                <a:spcPts val="0"/>
              </a:spcAft>
              <a:buClr>
                <a:schemeClr val="lt1"/>
              </a:buClr>
              <a:buSzPts val="8800"/>
              <a:buFont typeface="Bebas Neue"/>
              <a:buNone/>
            </a:pPr>
            <a:r>
              <a:rPr lang="en-US" dirty="0">
                <a:solidFill>
                  <a:schemeClr val="lt1"/>
                </a:solidFill>
                <a:latin typeface="Bebas Neue"/>
                <a:ea typeface="Bebas Neue"/>
                <a:cs typeface="Bebas Neue"/>
                <a:sym typeface="Bebas Neue"/>
              </a:rPr>
              <a:t>Prequalification background</a:t>
            </a:r>
            <a:endParaRPr dirty="0"/>
          </a:p>
        </p:txBody>
      </p:sp>
      <p:sp>
        <p:nvSpPr>
          <p:cNvPr id="228" name="Google Shape;228;p31"/>
          <p:cNvSpPr/>
          <p:nvPr/>
        </p:nvSpPr>
        <p:spPr>
          <a:xfrm>
            <a:off x="0" y="0"/>
            <a:ext cx="4059080" cy="6858000"/>
          </a:xfrm>
          <a:prstGeom prst="rect">
            <a:avLst/>
          </a:prstGeom>
          <a:solidFill>
            <a:srgbClr val="3053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229" name="Google Shape;229;p31"/>
          <p:cNvSpPr/>
          <p:nvPr/>
        </p:nvSpPr>
        <p:spPr>
          <a:xfrm>
            <a:off x="0" y="0"/>
            <a:ext cx="643467" cy="6858000"/>
          </a:xfrm>
          <a:prstGeom prst="rect">
            <a:avLst/>
          </a:prstGeom>
          <a:solidFill>
            <a:srgbClr val="2038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1986083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wWjpRC.zXFrD.1OtaoROi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ui3nLVodO5JlZVeb.4do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ui3nLVodO5JlZVeb.4doQ"/>
</p:tagLst>
</file>

<file path=ppt/theme/theme1.xml><?xml version="1.0" encoding="utf-8"?>
<a:theme xmlns:a="http://schemas.openxmlformats.org/drawingml/2006/main" name="Office Theme">
  <a:themeElements>
    <a:clrScheme name="WBC">
      <a:dk1>
        <a:srgbClr val="000000"/>
      </a:dk1>
      <a:lt1>
        <a:srgbClr val="FFFFFF"/>
      </a:lt1>
      <a:dk2>
        <a:srgbClr val="609C97"/>
      </a:dk2>
      <a:lt2>
        <a:srgbClr val="EEECE1"/>
      </a:lt2>
      <a:accent1>
        <a:srgbClr val="D76824"/>
      </a:accent1>
      <a:accent2>
        <a:srgbClr val="C0504D"/>
      </a:accent2>
      <a:accent3>
        <a:srgbClr val="9BBB59"/>
      </a:accent3>
      <a:accent4>
        <a:srgbClr val="8064A2"/>
      </a:accent4>
      <a:accent5>
        <a:srgbClr val="4BACC6"/>
      </a:accent5>
      <a:accent6>
        <a:srgbClr val="F79646"/>
      </a:accent6>
      <a:hlink>
        <a:srgbClr val="C0504D"/>
      </a:hlink>
      <a:folHlink>
        <a:srgbClr val="8064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tropolitan">
  <a:themeElements>
    <a:clrScheme name="WBC">
      <a:dk1>
        <a:srgbClr val="000000"/>
      </a:dk1>
      <a:lt1>
        <a:srgbClr val="FFFFFF"/>
      </a:lt1>
      <a:dk2>
        <a:srgbClr val="417074"/>
      </a:dk2>
      <a:lt2>
        <a:srgbClr val="EEECE1"/>
      </a:lt2>
      <a:accent1>
        <a:srgbClr val="417074"/>
      </a:accent1>
      <a:accent2>
        <a:srgbClr val="AE4A25"/>
      </a:accent2>
      <a:accent3>
        <a:srgbClr val="0099A8"/>
      </a:accent3>
      <a:accent4>
        <a:srgbClr val="8064A2"/>
      </a:accent4>
      <a:accent5>
        <a:srgbClr val="4BACC6"/>
      </a:accent5>
      <a:accent6>
        <a:srgbClr val="F79646"/>
      </a:accent6>
      <a:hlink>
        <a:srgbClr val="C0504D"/>
      </a:hlink>
      <a:folHlink>
        <a:srgbClr val="8064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fd1308e-ecf9-4768-870a-351d669d9aff">
      <Terms xmlns="http://schemas.microsoft.com/office/infopath/2007/PartnerControls"/>
    </lcf76f155ced4ddcb4097134ff3c332f>
    <TaxCatchAll xmlns="dfa09759-eb4c-4e02-919d-0e3a6427242b" xsi:nil="true"/>
    <SharedWithUsers xmlns="dfa09759-eb4c-4e02-919d-0e3a6427242b">
      <UserInfo>
        <DisplayName>Anna Stalker</DisplayName>
        <AccountId>81</AccountId>
        <AccountType/>
      </UserInfo>
      <UserInfo>
        <DisplayName>Julie Park</DisplayName>
        <AccountId>23</AccountId>
        <AccountType/>
      </UserInfo>
      <UserInfo>
        <DisplayName>Sophie Hovis</DisplayName>
        <AccountId>1250</AccountId>
        <AccountType/>
      </UserInfo>
      <UserInfo>
        <DisplayName>Aimee Meacham</DisplayName>
        <AccountId>427</AccountId>
        <AccountType/>
      </UserInfo>
      <UserInfo>
        <DisplayName>Rebekah Muros</DisplayName>
        <AccountId>226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700C592A3D9B642BA3D80B372B8B1F7" ma:contentTypeVersion="15" ma:contentTypeDescription="Create a new document." ma:contentTypeScope="" ma:versionID="c1c14975216d701b63492eb37de61744">
  <xsd:schema xmlns:xsd="http://www.w3.org/2001/XMLSchema" xmlns:xs="http://www.w3.org/2001/XMLSchema" xmlns:p="http://schemas.microsoft.com/office/2006/metadata/properties" xmlns:ns2="8fd1308e-ecf9-4768-870a-351d669d9aff" xmlns:ns3="dfa09759-eb4c-4e02-919d-0e3a6427242b" targetNamespace="http://schemas.microsoft.com/office/2006/metadata/properties" ma:root="true" ma:fieldsID="21b3ea67ea08f2bab764e95cc6330fe3" ns2:_="" ns3:_="">
    <xsd:import namespace="8fd1308e-ecf9-4768-870a-351d669d9aff"/>
    <xsd:import namespace="dfa09759-eb4c-4e02-919d-0e3a6427242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d1308e-ecf9-4768-870a-351d669d9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ebd095d-6624-44e3-a3f6-44facda85b9d"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a09759-eb4c-4e02-919d-0e3a6427242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ef86ad4-4406-4d6b-90be-b1804b216d75}" ma:internalName="TaxCatchAll" ma:showField="CatchAllData" ma:web="dfa09759-eb4c-4e02-919d-0e3a6427242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77CDA0-1BEF-4698-834B-0B866FB53264}">
  <ds:schemaRefs>
    <ds:schemaRef ds:uri="http://schemas.microsoft.com/sharepoint/v3/contenttype/forms"/>
  </ds:schemaRefs>
</ds:datastoreItem>
</file>

<file path=customXml/itemProps2.xml><?xml version="1.0" encoding="utf-8"?>
<ds:datastoreItem xmlns:ds="http://schemas.openxmlformats.org/officeDocument/2006/customXml" ds:itemID="{4845DEC1-D4B5-4885-9568-0606DEA34826}">
  <ds:schemaRefs>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http://www.w3.org/XML/1998/namespace"/>
    <ds:schemaRef ds:uri="dfa09759-eb4c-4e02-919d-0e3a6427242b"/>
    <ds:schemaRef ds:uri="http://schemas.openxmlformats.org/package/2006/metadata/core-properties"/>
    <ds:schemaRef ds:uri="8fd1308e-ecf9-4768-870a-351d669d9aff"/>
    <ds:schemaRef ds:uri="http://purl.org/dc/terms/"/>
  </ds:schemaRefs>
</ds:datastoreItem>
</file>

<file path=customXml/itemProps3.xml><?xml version="1.0" encoding="utf-8"?>
<ds:datastoreItem xmlns:ds="http://schemas.openxmlformats.org/officeDocument/2006/customXml" ds:itemID="{3343E556-A0E6-488F-850F-6D31F1E852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d1308e-ecf9-4768-870a-351d669d9aff"/>
    <ds:schemaRef ds:uri="dfa09759-eb4c-4e02-919d-0e3a642724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2108</TotalTime>
  <Words>2076</Words>
  <Application>Microsoft Office PowerPoint</Application>
  <PresentationFormat>Widescreen</PresentationFormat>
  <Paragraphs>290</Paragraphs>
  <Slides>38</Slides>
  <Notes>38</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38</vt:i4>
      </vt:variant>
    </vt:vector>
  </HeadingPairs>
  <TitlesOfParts>
    <vt:vector size="52" baseType="lpstr">
      <vt:lpstr>Segoe UI</vt:lpstr>
      <vt:lpstr>Calibri</vt:lpstr>
      <vt:lpstr>Montserrat Medium</vt:lpstr>
      <vt:lpstr>Gotham Book</vt:lpstr>
      <vt:lpstr>Calibri Light</vt:lpstr>
      <vt:lpstr>Arial</vt:lpstr>
      <vt:lpstr>Courier New</vt:lpstr>
      <vt:lpstr>Open Sans</vt:lpstr>
      <vt:lpstr>Century Gothic</vt:lpstr>
      <vt:lpstr>Gotham</vt:lpstr>
      <vt:lpstr>Wingdings</vt:lpstr>
      <vt:lpstr>Bebas Neue</vt:lpstr>
      <vt:lpstr>Office Theme</vt:lpstr>
      <vt:lpstr>Metropolitan</vt:lpstr>
      <vt:lpstr>PowerPoint Presentation</vt:lpstr>
      <vt:lpstr>PowerPoint Presentation</vt:lpstr>
      <vt:lpstr>PowerPoint Presentation</vt:lpstr>
      <vt:lpstr>BEAD overview</vt:lpstr>
      <vt:lpstr>PowerPoint Presentation</vt:lpstr>
      <vt:lpstr>PowerPoint Presentation</vt:lpstr>
      <vt:lpstr>PowerPoint Presentation</vt:lpstr>
      <vt:lpstr>PowerPoint Presentation</vt:lpstr>
      <vt:lpstr>Prequalification background</vt:lpstr>
      <vt:lpstr>PowerPoint Presentation</vt:lpstr>
      <vt:lpstr>PowerPoint Presentation</vt:lpstr>
      <vt:lpstr>PowerPoint Presentation</vt:lpstr>
      <vt:lpstr>WBO’s Prequalification Application</vt:lpstr>
      <vt:lpstr>PowerPoint Presentation</vt:lpstr>
      <vt:lpstr>PowerPoint Presentation</vt:lpstr>
      <vt:lpstr>PowerPoint Presentation</vt:lpstr>
      <vt:lpstr>PowerPoint Presentation</vt:lpstr>
      <vt:lpstr>PowerPoint Presentation</vt:lpstr>
      <vt:lpstr>PowerPoint Presentation</vt:lpstr>
      <vt:lpstr>Submitting an 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 notes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Stalker</dc:creator>
  <cp:lastModifiedBy>Julie Park</cp:lastModifiedBy>
  <cp:revision>5</cp:revision>
  <dcterms:modified xsi:type="dcterms:W3CDTF">2024-08-12T19:49:16Z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0x0101007700C592A3D9B642BA3D80B372B8B1F7</vt:lpwstr>
  </property>
  <property fmtid="{D5CDD505-2E9C-101B-9397-08002B2CF9AE}" pid="3" name="Order">
    <vt:r8>9300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